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4"/>
    <p:sldMasterId id="2147483660" r:id="rId5"/>
    <p:sldMasterId id="2147483749" r:id="rId6"/>
    <p:sldMasterId id="2147483763" r:id="rId7"/>
  </p:sldMasterIdLst>
  <p:sldIdLst>
    <p:sldId id="256" r:id="rId8"/>
    <p:sldId id="257" r:id="rId9"/>
    <p:sldId id="258" r:id="rId10"/>
    <p:sldId id="259" r:id="rId11"/>
    <p:sldId id="1258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Olsen" userId="f0913ced-ac31-4e9a-a32b-1ce8a032e3d4" providerId="ADAL" clId="{53F16A9A-8177-4343-A239-17447BD3E003}"/>
    <pc:docChg chg="modSld">
      <pc:chgData name="Camilla Olsen" userId="f0913ced-ac31-4e9a-a32b-1ce8a032e3d4" providerId="ADAL" clId="{53F16A9A-8177-4343-A239-17447BD3E003}" dt="2024-02-05T09:35:40.232" v="36" actId="20577"/>
      <pc:docMkLst>
        <pc:docMk/>
      </pc:docMkLst>
      <pc:sldChg chg="modSp mod">
        <pc:chgData name="Camilla Olsen" userId="f0913ced-ac31-4e9a-a32b-1ce8a032e3d4" providerId="ADAL" clId="{53F16A9A-8177-4343-A239-17447BD3E003}" dt="2024-02-01T10:38:43.649" v="0" actId="13926"/>
        <pc:sldMkLst>
          <pc:docMk/>
          <pc:sldMk cId="3797124439" sldId="260"/>
        </pc:sldMkLst>
      </pc:sldChg>
      <pc:sldChg chg="modSp mod">
        <pc:chgData name="Camilla Olsen" userId="f0913ced-ac31-4e9a-a32b-1ce8a032e3d4" providerId="ADAL" clId="{53F16A9A-8177-4343-A239-17447BD3E003}" dt="2024-02-05T09:35:40.232" v="36" actId="20577"/>
        <pc:sldMkLst>
          <pc:docMk/>
          <pc:sldMk cId="2340582575" sldId="262"/>
        </pc:sldMkLst>
      </pc:sldChg>
      <pc:sldChg chg="modSp mod">
        <pc:chgData name="Camilla Olsen" userId="f0913ced-ac31-4e9a-a32b-1ce8a032e3d4" providerId="ADAL" clId="{53F16A9A-8177-4343-A239-17447BD3E003}" dt="2024-02-01T10:46:47.122" v="6" actId="13926"/>
        <pc:sldMkLst>
          <pc:docMk/>
          <pc:sldMk cId="1163875579" sldId="263"/>
        </pc:sldMkLst>
      </pc:sldChg>
      <pc:sldChg chg="modSp mod">
        <pc:chgData name="Camilla Olsen" userId="f0913ced-ac31-4e9a-a32b-1ce8a032e3d4" providerId="ADAL" clId="{53F16A9A-8177-4343-A239-17447BD3E003}" dt="2024-02-01T11:13:56.401" v="31" actId="13926"/>
        <pc:sldMkLst>
          <pc:docMk/>
          <pc:sldMk cId="397490034" sldId="1258"/>
        </pc:sldMkLst>
      </pc:sldChg>
    </pc:docChg>
  </pc:docChgLst>
  <pc:docChgLst>
    <pc:chgData name="Camilla Olsen" userId="f0913ced-ac31-4e9a-a32b-1ce8a032e3d4" providerId="ADAL" clId="{AFD40AEC-2523-4168-ADF5-ED719770BB29}"/>
    <pc:docChg chg="custSel modSld">
      <pc:chgData name="Camilla Olsen" userId="f0913ced-ac31-4e9a-a32b-1ce8a032e3d4" providerId="ADAL" clId="{AFD40AEC-2523-4168-ADF5-ED719770BB29}" dt="2024-02-27T14:05:37.145" v="246" actId="13926"/>
      <pc:docMkLst>
        <pc:docMk/>
      </pc:docMkLst>
      <pc:sldChg chg="modSp mod">
        <pc:chgData name="Camilla Olsen" userId="f0913ced-ac31-4e9a-a32b-1ce8a032e3d4" providerId="ADAL" clId="{AFD40AEC-2523-4168-ADF5-ED719770BB29}" dt="2024-02-27T14:05:07.432" v="245" actId="20577"/>
        <pc:sldMkLst>
          <pc:docMk/>
          <pc:sldMk cId="3797124439" sldId="260"/>
        </pc:sldMkLst>
      </pc:sldChg>
      <pc:sldChg chg="modSp mod">
        <pc:chgData name="Camilla Olsen" userId="f0913ced-ac31-4e9a-a32b-1ce8a032e3d4" providerId="ADAL" clId="{AFD40AEC-2523-4168-ADF5-ED719770BB29}" dt="2024-02-27T14:00:26.676" v="139" actId="13926"/>
        <pc:sldMkLst>
          <pc:docMk/>
          <pc:sldMk cId="2709966872" sldId="1256"/>
        </pc:sldMkLst>
      </pc:sldChg>
      <pc:sldChg chg="modSp mod">
        <pc:chgData name="Camilla Olsen" userId="f0913ced-ac31-4e9a-a32b-1ce8a032e3d4" providerId="ADAL" clId="{AFD40AEC-2523-4168-ADF5-ED719770BB29}" dt="2024-02-27T14:05:37.145" v="246" actId="13926"/>
        <pc:sldMkLst>
          <pc:docMk/>
          <pc:sldMk cId="397490034" sldId="1258"/>
        </pc:sldMkLst>
      </pc:sldChg>
    </pc:docChg>
  </pc:docChgLst>
  <pc:docChgLst>
    <pc:chgData name="Camilla Olsen" userId="f0913ced-ac31-4e9a-a32b-1ce8a032e3d4" providerId="ADAL" clId="{16740FCF-402C-4B08-9982-09CAF56715D2}"/>
    <pc:docChg chg="custSel delSld modSld">
      <pc:chgData name="Camilla Olsen" userId="f0913ced-ac31-4e9a-a32b-1ce8a032e3d4" providerId="ADAL" clId="{16740FCF-402C-4B08-9982-09CAF56715D2}" dt="2025-01-17T13:39:35.473" v="407" actId="20577"/>
      <pc:docMkLst>
        <pc:docMk/>
      </pc:docMkLst>
      <pc:sldChg chg="modSp mod">
        <pc:chgData name="Camilla Olsen" userId="f0913ced-ac31-4e9a-a32b-1ce8a032e3d4" providerId="ADAL" clId="{16740FCF-402C-4B08-9982-09CAF56715D2}" dt="2025-01-15T12:06:02.170" v="1" actId="20577"/>
        <pc:sldMkLst>
          <pc:docMk/>
          <pc:sldMk cId="2935115889" sldId="256"/>
        </pc:sldMkLst>
        <pc:spChg chg="mod">
          <ac:chgData name="Camilla Olsen" userId="f0913ced-ac31-4e9a-a32b-1ce8a032e3d4" providerId="ADAL" clId="{16740FCF-402C-4B08-9982-09CAF56715D2}" dt="2025-01-15T12:06:02.170" v="1" actId="20577"/>
          <ac:spMkLst>
            <pc:docMk/>
            <pc:sldMk cId="2935115889" sldId="256"/>
            <ac:spMk id="14" creationId="{9A86674D-EAC5-4CE7-8699-9BFC58A5CE1D}"/>
          </ac:spMkLst>
        </pc:spChg>
      </pc:sldChg>
      <pc:sldChg chg="modSp mod">
        <pc:chgData name="Camilla Olsen" userId="f0913ced-ac31-4e9a-a32b-1ce8a032e3d4" providerId="ADAL" clId="{16740FCF-402C-4B08-9982-09CAF56715D2}" dt="2025-01-15T13:06:05.517" v="43" actId="20577"/>
        <pc:sldMkLst>
          <pc:docMk/>
          <pc:sldMk cId="443375735" sldId="259"/>
        </pc:sldMkLst>
        <pc:graphicFrameChg chg="modGraphic">
          <ac:chgData name="Camilla Olsen" userId="f0913ced-ac31-4e9a-a32b-1ce8a032e3d4" providerId="ADAL" clId="{16740FCF-402C-4B08-9982-09CAF56715D2}" dt="2025-01-15T13:06:05.517" v="43" actId="20577"/>
          <ac:graphicFrameMkLst>
            <pc:docMk/>
            <pc:sldMk cId="443375735" sldId="259"/>
            <ac:graphicFrameMk id="6" creationId="{93A505D4-D3DF-4861-9DCC-ECB980CF0EC6}"/>
          </ac:graphicFrameMkLst>
        </pc:graphicFrameChg>
      </pc:sldChg>
      <pc:sldChg chg="modSp mod">
        <pc:chgData name="Camilla Olsen" userId="f0913ced-ac31-4e9a-a32b-1ce8a032e3d4" providerId="ADAL" clId="{16740FCF-402C-4B08-9982-09CAF56715D2}" dt="2025-01-17T12:29:48.031" v="322" actId="20577"/>
        <pc:sldMkLst>
          <pc:docMk/>
          <pc:sldMk cId="3797124439" sldId="260"/>
        </pc:sldMkLst>
        <pc:graphicFrameChg chg="modGraphic">
          <ac:chgData name="Camilla Olsen" userId="f0913ced-ac31-4e9a-a32b-1ce8a032e3d4" providerId="ADAL" clId="{16740FCF-402C-4B08-9982-09CAF56715D2}" dt="2025-01-17T12:29:48.031" v="322" actId="20577"/>
          <ac:graphicFrameMkLst>
            <pc:docMk/>
            <pc:sldMk cId="3797124439" sldId="260"/>
            <ac:graphicFrameMk id="8" creationId="{648418E2-56CF-495A-AB6B-F40928CA83DE}"/>
          </ac:graphicFrameMkLst>
        </pc:graphicFrameChg>
      </pc:sldChg>
      <pc:sldChg chg="modSp mod">
        <pc:chgData name="Camilla Olsen" userId="f0913ced-ac31-4e9a-a32b-1ce8a032e3d4" providerId="ADAL" clId="{16740FCF-402C-4B08-9982-09CAF56715D2}" dt="2025-01-17T13:39:35.473" v="407" actId="20577"/>
        <pc:sldMkLst>
          <pc:docMk/>
          <pc:sldMk cId="2340582575" sldId="262"/>
        </pc:sldMkLst>
        <pc:graphicFrameChg chg="modGraphic">
          <ac:chgData name="Camilla Olsen" userId="f0913ced-ac31-4e9a-a32b-1ce8a032e3d4" providerId="ADAL" clId="{16740FCF-402C-4B08-9982-09CAF56715D2}" dt="2025-01-17T13:39:35.473" v="407" actId="20577"/>
          <ac:graphicFrameMkLst>
            <pc:docMk/>
            <pc:sldMk cId="2340582575" sldId="262"/>
            <ac:graphicFrameMk id="9" creationId="{7AA44C31-D9DA-4D36-A260-DE0A69166084}"/>
          </ac:graphicFrameMkLst>
        </pc:graphicFrameChg>
      </pc:sldChg>
      <pc:sldChg chg="modSp mod">
        <pc:chgData name="Camilla Olsen" userId="f0913ced-ac31-4e9a-a32b-1ce8a032e3d4" providerId="ADAL" clId="{16740FCF-402C-4B08-9982-09CAF56715D2}" dt="2025-01-17T12:35:05.946" v="345" actId="20577"/>
        <pc:sldMkLst>
          <pc:docMk/>
          <pc:sldMk cId="1163875579" sldId="263"/>
        </pc:sldMkLst>
        <pc:graphicFrameChg chg="modGraphic">
          <ac:chgData name="Camilla Olsen" userId="f0913ced-ac31-4e9a-a32b-1ce8a032e3d4" providerId="ADAL" clId="{16740FCF-402C-4B08-9982-09CAF56715D2}" dt="2025-01-17T12:35:05.946" v="345" actId="20577"/>
          <ac:graphicFrameMkLst>
            <pc:docMk/>
            <pc:sldMk cId="1163875579" sldId="263"/>
            <ac:graphicFrameMk id="9" creationId="{76A76CEE-B32E-4A52-8653-157A3E07E7AB}"/>
          </ac:graphicFrameMkLst>
        </pc:graphicFrameChg>
      </pc:sldChg>
      <pc:sldChg chg="modSp del mod">
        <pc:chgData name="Camilla Olsen" userId="f0913ced-ac31-4e9a-a32b-1ce8a032e3d4" providerId="ADAL" clId="{16740FCF-402C-4B08-9982-09CAF56715D2}" dt="2025-01-15T13:05:51.803" v="32" actId="2696"/>
        <pc:sldMkLst>
          <pc:docMk/>
          <pc:sldMk cId="2709966872" sldId="1256"/>
        </pc:sldMkLst>
      </pc:sldChg>
      <pc:sldChg chg="modSp mod">
        <pc:chgData name="Camilla Olsen" userId="f0913ced-ac31-4e9a-a32b-1ce8a032e3d4" providerId="ADAL" clId="{16740FCF-402C-4B08-9982-09CAF56715D2}" dt="2025-01-17T12:22:36.303" v="120" actId="20577"/>
        <pc:sldMkLst>
          <pc:docMk/>
          <pc:sldMk cId="397490034" sldId="1258"/>
        </pc:sldMkLst>
        <pc:spChg chg="mod">
          <ac:chgData name="Camilla Olsen" userId="f0913ced-ac31-4e9a-a32b-1ce8a032e3d4" providerId="ADAL" clId="{16740FCF-402C-4B08-9982-09CAF56715D2}" dt="2025-01-15T13:01:55.095" v="13" actId="20577"/>
          <ac:spMkLst>
            <pc:docMk/>
            <pc:sldMk cId="397490034" sldId="1258"/>
            <ac:spMk id="2" creationId="{62947296-95BC-4AD4-9232-F31C33D581BE}"/>
          </ac:spMkLst>
        </pc:spChg>
        <pc:spChg chg="mod">
          <ac:chgData name="Camilla Olsen" userId="f0913ced-ac31-4e9a-a32b-1ce8a032e3d4" providerId="ADAL" clId="{16740FCF-402C-4B08-9982-09CAF56715D2}" dt="2025-01-15T13:05:11.986" v="31" actId="20577"/>
          <ac:spMkLst>
            <pc:docMk/>
            <pc:sldMk cId="397490034" sldId="1258"/>
            <ac:spMk id="3" creationId="{5D2E4A38-D118-4D76-A24A-A9F7242F54FA}"/>
          </ac:spMkLst>
        </pc:spChg>
        <pc:graphicFrameChg chg="modGraphic">
          <ac:chgData name="Camilla Olsen" userId="f0913ced-ac31-4e9a-a32b-1ce8a032e3d4" providerId="ADAL" clId="{16740FCF-402C-4B08-9982-09CAF56715D2}" dt="2025-01-17T12:22:36.303" v="120" actId="20577"/>
          <ac:graphicFrameMkLst>
            <pc:docMk/>
            <pc:sldMk cId="397490034" sldId="1258"/>
            <ac:graphicFrameMk id="6" creationId="{73F7CA0B-4843-4510-A8C5-2E2652492030}"/>
          </ac:graphicFrameMkLst>
        </pc:graphicFrameChg>
      </pc:sldChg>
    </pc:docChg>
  </pc:docChgLst>
  <pc:docChgLst>
    <pc:chgData name="Camilla Olsen" userId="f0913ced-ac31-4e9a-a32b-1ce8a032e3d4" providerId="ADAL" clId="{DEDDB11E-DBB5-4374-9380-52421E527251}"/>
    <pc:docChg chg="modSld">
      <pc:chgData name="Camilla Olsen" userId="f0913ced-ac31-4e9a-a32b-1ce8a032e3d4" providerId="ADAL" clId="{DEDDB11E-DBB5-4374-9380-52421E527251}" dt="2024-03-01T11:18:35.983" v="78" actId="13926"/>
      <pc:docMkLst>
        <pc:docMk/>
      </pc:docMkLst>
      <pc:sldChg chg="modSp mod">
        <pc:chgData name="Camilla Olsen" userId="f0913ced-ac31-4e9a-a32b-1ce8a032e3d4" providerId="ADAL" clId="{DEDDB11E-DBB5-4374-9380-52421E527251}" dt="2024-03-01T10:44:17.643" v="20" actId="13926"/>
        <pc:sldMkLst>
          <pc:docMk/>
          <pc:sldMk cId="443375735" sldId="259"/>
        </pc:sldMkLst>
      </pc:sldChg>
      <pc:sldChg chg="modSp mod">
        <pc:chgData name="Camilla Olsen" userId="f0913ced-ac31-4e9a-a32b-1ce8a032e3d4" providerId="ADAL" clId="{DEDDB11E-DBB5-4374-9380-52421E527251}" dt="2024-03-01T11:16:29.477" v="52" actId="20577"/>
        <pc:sldMkLst>
          <pc:docMk/>
          <pc:sldMk cId="2340582575" sldId="262"/>
        </pc:sldMkLst>
      </pc:sldChg>
      <pc:sldChg chg="modSp mod">
        <pc:chgData name="Camilla Olsen" userId="f0913ced-ac31-4e9a-a32b-1ce8a032e3d4" providerId="ADAL" clId="{DEDDB11E-DBB5-4374-9380-52421E527251}" dt="2024-03-01T11:18:35.983" v="78" actId="13926"/>
        <pc:sldMkLst>
          <pc:docMk/>
          <pc:sldMk cId="1163875579" sldId="263"/>
        </pc:sldMkLst>
      </pc:sldChg>
      <pc:sldChg chg="modSp mod">
        <pc:chgData name="Camilla Olsen" userId="f0913ced-ac31-4e9a-a32b-1ce8a032e3d4" providerId="ADAL" clId="{DEDDB11E-DBB5-4374-9380-52421E527251}" dt="2024-02-28T11:35:06.485" v="15" actId="20577"/>
        <pc:sldMkLst>
          <pc:docMk/>
          <pc:sldMk cId="2709966872" sldId="1256"/>
        </pc:sldMkLst>
      </pc:sldChg>
      <pc:sldChg chg="modSp mod">
        <pc:chgData name="Camilla Olsen" userId="f0913ced-ac31-4e9a-a32b-1ce8a032e3d4" providerId="ADAL" clId="{DEDDB11E-DBB5-4374-9380-52421E527251}" dt="2024-02-28T11:36:13.208" v="19" actId="20577"/>
        <pc:sldMkLst>
          <pc:docMk/>
          <pc:sldMk cId="397490034" sldId="125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7A83E-6F13-4906-89B5-A013B04611DE}" type="doc">
      <dgm:prSet loTypeId="urn:microsoft.com/office/officeart/2005/8/layout/cycle2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6B6843-B027-452A-B250-D6CDD28CA71C}">
      <dgm:prSet phldrT="[Text]"/>
      <dgm:spPr/>
      <dgm:t>
        <a:bodyPr/>
        <a:lstStyle/>
        <a:p>
          <a:r>
            <a:rPr lang="en-US" dirty="0" err="1"/>
            <a:t>Undersøke</a:t>
          </a:r>
          <a:r>
            <a:rPr lang="en-US" dirty="0"/>
            <a:t> </a:t>
          </a:r>
          <a:r>
            <a:rPr lang="en-US" dirty="0" err="1"/>
            <a:t>risiko</a:t>
          </a:r>
          <a:r>
            <a:rPr lang="en-US" dirty="0"/>
            <a:t> for </a:t>
          </a:r>
          <a:r>
            <a:rPr lang="en-US" dirty="0" err="1"/>
            <a:t>diskriminering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hinder for </a:t>
          </a:r>
          <a:r>
            <a:rPr lang="en-US" dirty="0" err="1"/>
            <a:t>likestilling</a:t>
          </a:r>
          <a:endParaRPr lang="en-US" dirty="0"/>
        </a:p>
      </dgm:t>
    </dgm:pt>
    <dgm:pt modelId="{CF9714B9-270D-4595-AE5D-FADE98B9D330}" type="parTrans" cxnId="{25C4D0C4-1D6C-458A-8C3C-1CCA72367EFD}">
      <dgm:prSet/>
      <dgm:spPr/>
      <dgm:t>
        <a:bodyPr/>
        <a:lstStyle/>
        <a:p>
          <a:endParaRPr lang="en-US"/>
        </a:p>
      </dgm:t>
    </dgm:pt>
    <dgm:pt modelId="{8B548F35-952E-4A22-8FD9-CF5579AB2F74}" type="sibTrans" cxnId="{25C4D0C4-1D6C-458A-8C3C-1CCA72367EFD}">
      <dgm:prSet/>
      <dgm:spPr/>
      <dgm:t>
        <a:bodyPr/>
        <a:lstStyle/>
        <a:p>
          <a:endParaRPr lang="en-US"/>
        </a:p>
      </dgm:t>
    </dgm:pt>
    <dgm:pt modelId="{DB788E12-D910-4BE0-B408-9F2CEA2B9A10}">
      <dgm:prSet phldrT="[Text]"/>
      <dgm:spPr/>
      <dgm:t>
        <a:bodyPr/>
        <a:lstStyle/>
        <a:p>
          <a:r>
            <a:rPr lang="en-US" dirty="0" err="1"/>
            <a:t>Analysere</a:t>
          </a:r>
          <a:r>
            <a:rPr lang="en-US" dirty="0"/>
            <a:t> </a:t>
          </a:r>
          <a:r>
            <a:rPr lang="en-US" dirty="0" err="1"/>
            <a:t>årsaker</a:t>
          </a:r>
          <a:endParaRPr lang="en-US" dirty="0"/>
        </a:p>
      </dgm:t>
    </dgm:pt>
    <dgm:pt modelId="{0D533467-2B6C-43D1-9003-0EC84B6C5E30}" type="parTrans" cxnId="{29F49BFD-FF75-4EC7-8E01-9D1CC30D7BA7}">
      <dgm:prSet/>
      <dgm:spPr/>
      <dgm:t>
        <a:bodyPr/>
        <a:lstStyle/>
        <a:p>
          <a:endParaRPr lang="en-US"/>
        </a:p>
      </dgm:t>
    </dgm:pt>
    <dgm:pt modelId="{8DC66740-45FE-4CD8-8D72-CB576C9D8CE2}" type="sibTrans" cxnId="{29F49BFD-FF75-4EC7-8E01-9D1CC30D7BA7}">
      <dgm:prSet/>
      <dgm:spPr/>
      <dgm:t>
        <a:bodyPr/>
        <a:lstStyle/>
        <a:p>
          <a:endParaRPr lang="en-US"/>
        </a:p>
      </dgm:t>
    </dgm:pt>
    <dgm:pt modelId="{A9145074-6C95-4DA3-85FE-0D21195C6E3E}">
      <dgm:prSet phldrT="[Text]"/>
      <dgm:spPr/>
      <dgm:t>
        <a:bodyPr/>
        <a:lstStyle/>
        <a:p>
          <a:r>
            <a:rPr lang="en-US" dirty="0" err="1"/>
            <a:t>Iverksette</a:t>
          </a:r>
          <a:r>
            <a:rPr lang="en-US" dirty="0"/>
            <a:t> </a:t>
          </a:r>
          <a:r>
            <a:rPr lang="en-US" dirty="0" err="1"/>
            <a:t>tiltak</a:t>
          </a:r>
          <a:endParaRPr lang="en-US" dirty="0"/>
        </a:p>
      </dgm:t>
    </dgm:pt>
    <dgm:pt modelId="{7B60B6F2-DF40-4BAF-A091-C968ED221B01}" type="parTrans" cxnId="{E81A4EE3-AD0A-410A-A9AD-3DA1956C978F}">
      <dgm:prSet/>
      <dgm:spPr/>
      <dgm:t>
        <a:bodyPr/>
        <a:lstStyle/>
        <a:p>
          <a:endParaRPr lang="en-US"/>
        </a:p>
      </dgm:t>
    </dgm:pt>
    <dgm:pt modelId="{8DA09796-3577-4AB6-B91C-2A740DAFEFEF}" type="sibTrans" cxnId="{E81A4EE3-AD0A-410A-A9AD-3DA1956C978F}">
      <dgm:prSet/>
      <dgm:spPr/>
      <dgm:t>
        <a:bodyPr/>
        <a:lstStyle/>
        <a:p>
          <a:endParaRPr lang="en-US"/>
        </a:p>
      </dgm:t>
    </dgm:pt>
    <dgm:pt modelId="{6B1C28CF-20F9-461F-AC85-707118D02367}">
      <dgm:prSet phldrT="[Text]"/>
      <dgm:spPr/>
      <dgm:t>
        <a:bodyPr/>
        <a:lstStyle/>
        <a:p>
          <a:r>
            <a:rPr lang="en-US" dirty="0" err="1"/>
            <a:t>Evaluere</a:t>
          </a:r>
          <a:r>
            <a:rPr lang="en-US" dirty="0"/>
            <a:t> </a:t>
          </a:r>
          <a:r>
            <a:rPr lang="en-US" dirty="0" err="1"/>
            <a:t>resultater</a:t>
          </a:r>
          <a:r>
            <a:rPr lang="en-US" dirty="0"/>
            <a:t> av </a:t>
          </a:r>
          <a:r>
            <a:rPr lang="en-US" dirty="0" err="1"/>
            <a:t>arbeidet</a:t>
          </a:r>
          <a:endParaRPr lang="en-US" dirty="0"/>
        </a:p>
      </dgm:t>
    </dgm:pt>
    <dgm:pt modelId="{4ED826B6-B668-480A-B442-6924B06495D2}" type="parTrans" cxnId="{AC8FB8AC-E45E-4802-BB83-8D7045D57202}">
      <dgm:prSet/>
      <dgm:spPr/>
      <dgm:t>
        <a:bodyPr/>
        <a:lstStyle/>
        <a:p>
          <a:endParaRPr lang="en-US"/>
        </a:p>
      </dgm:t>
    </dgm:pt>
    <dgm:pt modelId="{A9244364-51DF-4581-ABEA-E0397752CCC1}" type="sibTrans" cxnId="{AC8FB8AC-E45E-4802-BB83-8D7045D57202}">
      <dgm:prSet/>
      <dgm:spPr/>
      <dgm:t>
        <a:bodyPr/>
        <a:lstStyle/>
        <a:p>
          <a:endParaRPr lang="en-US"/>
        </a:p>
      </dgm:t>
    </dgm:pt>
    <dgm:pt modelId="{1BC3D792-370B-4A6A-9512-D5E594C83154}" type="pres">
      <dgm:prSet presAssocID="{0017A83E-6F13-4906-89B5-A013B04611DE}" presName="cycle" presStyleCnt="0">
        <dgm:presLayoutVars>
          <dgm:dir/>
          <dgm:resizeHandles val="exact"/>
        </dgm:presLayoutVars>
      </dgm:prSet>
      <dgm:spPr/>
    </dgm:pt>
    <dgm:pt modelId="{A5FDFF66-3B1C-48CC-A404-CF125FAF3DA2}" type="pres">
      <dgm:prSet presAssocID="{526B6843-B027-452A-B250-D6CDD28CA71C}" presName="node" presStyleLbl="node1" presStyleIdx="0" presStyleCnt="4">
        <dgm:presLayoutVars>
          <dgm:bulletEnabled val="1"/>
        </dgm:presLayoutVars>
      </dgm:prSet>
      <dgm:spPr/>
    </dgm:pt>
    <dgm:pt modelId="{DEB2ED63-523D-49AC-B6D2-54E2ABEEF8F6}" type="pres">
      <dgm:prSet presAssocID="{8B548F35-952E-4A22-8FD9-CF5579AB2F74}" presName="sibTrans" presStyleLbl="sibTrans2D1" presStyleIdx="0" presStyleCnt="4"/>
      <dgm:spPr/>
    </dgm:pt>
    <dgm:pt modelId="{A1CC39C5-D861-431E-8668-FDB8EBD2F68B}" type="pres">
      <dgm:prSet presAssocID="{8B548F35-952E-4A22-8FD9-CF5579AB2F74}" presName="connectorText" presStyleLbl="sibTrans2D1" presStyleIdx="0" presStyleCnt="4"/>
      <dgm:spPr/>
    </dgm:pt>
    <dgm:pt modelId="{7CD360C2-4938-4257-9BF1-7107B2D19AE5}" type="pres">
      <dgm:prSet presAssocID="{DB788E12-D910-4BE0-B408-9F2CEA2B9A10}" presName="node" presStyleLbl="node1" presStyleIdx="1" presStyleCnt="4">
        <dgm:presLayoutVars>
          <dgm:bulletEnabled val="1"/>
        </dgm:presLayoutVars>
      </dgm:prSet>
      <dgm:spPr/>
    </dgm:pt>
    <dgm:pt modelId="{3BCCE258-3D39-44CF-9464-13F8BAC9E0DE}" type="pres">
      <dgm:prSet presAssocID="{8DC66740-45FE-4CD8-8D72-CB576C9D8CE2}" presName="sibTrans" presStyleLbl="sibTrans2D1" presStyleIdx="1" presStyleCnt="4"/>
      <dgm:spPr/>
    </dgm:pt>
    <dgm:pt modelId="{7BA9B87E-3751-4665-9B9B-5920F8F746C5}" type="pres">
      <dgm:prSet presAssocID="{8DC66740-45FE-4CD8-8D72-CB576C9D8CE2}" presName="connectorText" presStyleLbl="sibTrans2D1" presStyleIdx="1" presStyleCnt="4"/>
      <dgm:spPr/>
    </dgm:pt>
    <dgm:pt modelId="{C9AE13CA-AB12-4956-8E56-61EC1917503A}" type="pres">
      <dgm:prSet presAssocID="{A9145074-6C95-4DA3-85FE-0D21195C6E3E}" presName="node" presStyleLbl="node1" presStyleIdx="2" presStyleCnt="4">
        <dgm:presLayoutVars>
          <dgm:bulletEnabled val="1"/>
        </dgm:presLayoutVars>
      </dgm:prSet>
      <dgm:spPr/>
    </dgm:pt>
    <dgm:pt modelId="{5391D82C-4576-4F5A-8055-46215FF213D8}" type="pres">
      <dgm:prSet presAssocID="{8DA09796-3577-4AB6-B91C-2A740DAFEFEF}" presName="sibTrans" presStyleLbl="sibTrans2D1" presStyleIdx="2" presStyleCnt="4"/>
      <dgm:spPr/>
    </dgm:pt>
    <dgm:pt modelId="{313A8701-C41B-41A9-BA7E-481197989E77}" type="pres">
      <dgm:prSet presAssocID="{8DA09796-3577-4AB6-B91C-2A740DAFEFEF}" presName="connectorText" presStyleLbl="sibTrans2D1" presStyleIdx="2" presStyleCnt="4"/>
      <dgm:spPr/>
    </dgm:pt>
    <dgm:pt modelId="{9EC0F1F5-D405-4142-9181-F18F1B2ACFDD}" type="pres">
      <dgm:prSet presAssocID="{6B1C28CF-20F9-461F-AC85-707118D02367}" presName="node" presStyleLbl="node1" presStyleIdx="3" presStyleCnt="4">
        <dgm:presLayoutVars>
          <dgm:bulletEnabled val="1"/>
        </dgm:presLayoutVars>
      </dgm:prSet>
      <dgm:spPr/>
    </dgm:pt>
    <dgm:pt modelId="{3CB81BA3-C7F2-4B16-AF45-65EEA355DAF5}" type="pres">
      <dgm:prSet presAssocID="{A9244364-51DF-4581-ABEA-E0397752CCC1}" presName="sibTrans" presStyleLbl="sibTrans2D1" presStyleIdx="3" presStyleCnt="4"/>
      <dgm:spPr/>
    </dgm:pt>
    <dgm:pt modelId="{1E41A9D1-7060-4865-8AE3-C9AF91041CEE}" type="pres">
      <dgm:prSet presAssocID="{A9244364-51DF-4581-ABEA-E0397752CCC1}" presName="connectorText" presStyleLbl="sibTrans2D1" presStyleIdx="3" presStyleCnt="4"/>
      <dgm:spPr/>
    </dgm:pt>
  </dgm:ptLst>
  <dgm:cxnLst>
    <dgm:cxn modelId="{480B020E-EB83-4CE4-A343-68BAEF914DFD}" type="presOf" srcId="{8DA09796-3577-4AB6-B91C-2A740DAFEFEF}" destId="{313A8701-C41B-41A9-BA7E-481197989E77}" srcOrd="1" destOrd="0" presId="urn:microsoft.com/office/officeart/2005/8/layout/cycle2"/>
    <dgm:cxn modelId="{CDE9CF13-45ED-4D8B-8A8D-A848DB17F8CA}" type="presOf" srcId="{8B548F35-952E-4A22-8FD9-CF5579AB2F74}" destId="{A1CC39C5-D861-431E-8668-FDB8EBD2F68B}" srcOrd="1" destOrd="0" presId="urn:microsoft.com/office/officeart/2005/8/layout/cycle2"/>
    <dgm:cxn modelId="{59F05E1F-8C31-41A1-8A28-7ADFA082755E}" type="presOf" srcId="{8B548F35-952E-4A22-8FD9-CF5579AB2F74}" destId="{DEB2ED63-523D-49AC-B6D2-54E2ABEEF8F6}" srcOrd="0" destOrd="0" presId="urn:microsoft.com/office/officeart/2005/8/layout/cycle2"/>
    <dgm:cxn modelId="{1028B61F-AC11-4CD8-930A-966B89F680EE}" type="presOf" srcId="{6B1C28CF-20F9-461F-AC85-707118D02367}" destId="{9EC0F1F5-D405-4142-9181-F18F1B2ACFDD}" srcOrd="0" destOrd="0" presId="urn:microsoft.com/office/officeart/2005/8/layout/cycle2"/>
    <dgm:cxn modelId="{A11EB42C-626C-4516-B9D5-BAA3C73F4EF0}" type="presOf" srcId="{8DC66740-45FE-4CD8-8D72-CB576C9D8CE2}" destId="{3BCCE258-3D39-44CF-9464-13F8BAC9E0DE}" srcOrd="0" destOrd="0" presId="urn:microsoft.com/office/officeart/2005/8/layout/cycle2"/>
    <dgm:cxn modelId="{EE4A1559-493C-4DF7-97E8-DADDAB0746DD}" type="presOf" srcId="{A9145074-6C95-4DA3-85FE-0D21195C6E3E}" destId="{C9AE13CA-AB12-4956-8E56-61EC1917503A}" srcOrd="0" destOrd="0" presId="urn:microsoft.com/office/officeart/2005/8/layout/cycle2"/>
    <dgm:cxn modelId="{98B14C7B-AEB5-4711-98DB-23A339F5987F}" type="presOf" srcId="{526B6843-B027-452A-B250-D6CDD28CA71C}" destId="{A5FDFF66-3B1C-48CC-A404-CF125FAF3DA2}" srcOrd="0" destOrd="0" presId="urn:microsoft.com/office/officeart/2005/8/layout/cycle2"/>
    <dgm:cxn modelId="{AC8FB8AC-E45E-4802-BB83-8D7045D57202}" srcId="{0017A83E-6F13-4906-89B5-A013B04611DE}" destId="{6B1C28CF-20F9-461F-AC85-707118D02367}" srcOrd="3" destOrd="0" parTransId="{4ED826B6-B668-480A-B442-6924B06495D2}" sibTransId="{A9244364-51DF-4581-ABEA-E0397752CCC1}"/>
    <dgm:cxn modelId="{25C4D0C4-1D6C-458A-8C3C-1CCA72367EFD}" srcId="{0017A83E-6F13-4906-89B5-A013B04611DE}" destId="{526B6843-B027-452A-B250-D6CDD28CA71C}" srcOrd="0" destOrd="0" parTransId="{CF9714B9-270D-4595-AE5D-FADE98B9D330}" sibTransId="{8B548F35-952E-4A22-8FD9-CF5579AB2F74}"/>
    <dgm:cxn modelId="{E852EBC8-43EA-402A-92EA-2F7AA840233D}" type="presOf" srcId="{DB788E12-D910-4BE0-B408-9F2CEA2B9A10}" destId="{7CD360C2-4938-4257-9BF1-7107B2D19AE5}" srcOrd="0" destOrd="0" presId="urn:microsoft.com/office/officeart/2005/8/layout/cycle2"/>
    <dgm:cxn modelId="{432297D1-788E-487A-BCA7-E4B8807DAFD0}" type="presOf" srcId="{8DC66740-45FE-4CD8-8D72-CB576C9D8CE2}" destId="{7BA9B87E-3751-4665-9B9B-5920F8F746C5}" srcOrd="1" destOrd="0" presId="urn:microsoft.com/office/officeart/2005/8/layout/cycle2"/>
    <dgm:cxn modelId="{916628DC-3532-4068-88CC-8054E3CE489C}" type="presOf" srcId="{A9244364-51DF-4581-ABEA-E0397752CCC1}" destId="{3CB81BA3-C7F2-4B16-AF45-65EEA355DAF5}" srcOrd="0" destOrd="0" presId="urn:microsoft.com/office/officeart/2005/8/layout/cycle2"/>
    <dgm:cxn modelId="{EA51E3E0-5318-4910-BFF9-4CDC1F2AA482}" type="presOf" srcId="{A9244364-51DF-4581-ABEA-E0397752CCC1}" destId="{1E41A9D1-7060-4865-8AE3-C9AF91041CEE}" srcOrd="1" destOrd="0" presId="urn:microsoft.com/office/officeart/2005/8/layout/cycle2"/>
    <dgm:cxn modelId="{E81A4EE3-AD0A-410A-A9AD-3DA1956C978F}" srcId="{0017A83E-6F13-4906-89B5-A013B04611DE}" destId="{A9145074-6C95-4DA3-85FE-0D21195C6E3E}" srcOrd="2" destOrd="0" parTransId="{7B60B6F2-DF40-4BAF-A091-C968ED221B01}" sibTransId="{8DA09796-3577-4AB6-B91C-2A740DAFEFEF}"/>
    <dgm:cxn modelId="{A847F9F5-7478-400B-A3EF-62BE8836135C}" type="presOf" srcId="{0017A83E-6F13-4906-89B5-A013B04611DE}" destId="{1BC3D792-370B-4A6A-9512-D5E594C83154}" srcOrd="0" destOrd="0" presId="urn:microsoft.com/office/officeart/2005/8/layout/cycle2"/>
    <dgm:cxn modelId="{29F49BFD-FF75-4EC7-8E01-9D1CC30D7BA7}" srcId="{0017A83E-6F13-4906-89B5-A013B04611DE}" destId="{DB788E12-D910-4BE0-B408-9F2CEA2B9A10}" srcOrd="1" destOrd="0" parTransId="{0D533467-2B6C-43D1-9003-0EC84B6C5E30}" sibTransId="{8DC66740-45FE-4CD8-8D72-CB576C9D8CE2}"/>
    <dgm:cxn modelId="{FA5FFCFF-F488-4DBC-9DF1-E41859C7B1D9}" type="presOf" srcId="{8DA09796-3577-4AB6-B91C-2A740DAFEFEF}" destId="{5391D82C-4576-4F5A-8055-46215FF213D8}" srcOrd="0" destOrd="0" presId="urn:microsoft.com/office/officeart/2005/8/layout/cycle2"/>
    <dgm:cxn modelId="{AA4E0332-03CD-4CA0-A9B2-11AE66AAF801}" type="presParOf" srcId="{1BC3D792-370B-4A6A-9512-D5E594C83154}" destId="{A5FDFF66-3B1C-48CC-A404-CF125FAF3DA2}" srcOrd="0" destOrd="0" presId="urn:microsoft.com/office/officeart/2005/8/layout/cycle2"/>
    <dgm:cxn modelId="{AAC2E96A-447C-4940-A4B1-AC4FEA6AB475}" type="presParOf" srcId="{1BC3D792-370B-4A6A-9512-D5E594C83154}" destId="{DEB2ED63-523D-49AC-B6D2-54E2ABEEF8F6}" srcOrd="1" destOrd="0" presId="urn:microsoft.com/office/officeart/2005/8/layout/cycle2"/>
    <dgm:cxn modelId="{86C3931F-536E-4E50-B447-6F6AFCB39F8E}" type="presParOf" srcId="{DEB2ED63-523D-49AC-B6D2-54E2ABEEF8F6}" destId="{A1CC39C5-D861-431E-8668-FDB8EBD2F68B}" srcOrd="0" destOrd="0" presId="urn:microsoft.com/office/officeart/2005/8/layout/cycle2"/>
    <dgm:cxn modelId="{98F75809-92BE-4F2C-AA39-054CC3DB7462}" type="presParOf" srcId="{1BC3D792-370B-4A6A-9512-D5E594C83154}" destId="{7CD360C2-4938-4257-9BF1-7107B2D19AE5}" srcOrd="2" destOrd="0" presId="urn:microsoft.com/office/officeart/2005/8/layout/cycle2"/>
    <dgm:cxn modelId="{FCBA2B9C-AF34-4EE5-9B24-1E635B246A2A}" type="presParOf" srcId="{1BC3D792-370B-4A6A-9512-D5E594C83154}" destId="{3BCCE258-3D39-44CF-9464-13F8BAC9E0DE}" srcOrd="3" destOrd="0" presId="urn:microsoft.com/office/officeart/2005/8/layout/cycle2"/>
    <dgm:cxn modelId="{E95E3620-3BEB-4D28-8D8E-7E8FEFD7E0C5}" type="presParOf" srcId="{3BCCE258-3D39-44CF-9464-13F8BAC9E0DE}" destId="{7BA9B87E-3751-4665-9B9B-5920F8F746C5}" srcOrd="0" destOrd="0" presId="urn:microsoft.com/office/officeart/2005/8/layout/cycle2"/>
    <dgm:cxn modelId="{124218D4-57F0-494C-90AD-9EBAB403D2FC}" type="presParOf" srcId="{1BC3D792-370B-4A6A-9512-D5E594C83154}" destId="{C9AE13CA-AB12-4956-8E56-61EC1917503A}" srcOrd="4" destOrd="0" presId="urn:microsoft.com/office/officeart/2005/8/layout/cycle2"/>
    <dgm:cxn modelId="{FA816C20-1EBB-485C-ACD5-90CC97693A59}" type="presParOf" srcId="{1BC3D792-370B-4A6A-9512-D5E594C83154}" destId="{5391D82C-4576-4F5A-8055-46215FF213D8}" srcOrd="5" destOrd="0" presId="urn:microsoft.com/office/officeart/2005/8/layout/cycle2"/>
    <dgm:cxn modelId="{28BF79C3-2CC5-4BFA-9F3A-2E6F89AF4CE3}" type="presParOf" srcId="{5391D82C-4576-4F5A-8055-46215FF213D8}" destId="{313A8701-C41B-41A9-BA7E-481197989E77}" srcOrd="0" destOrd="0" presId="urn:microsoft.com/office/officeart/2005/8/layout/cycle2"/>
    <dgm:cxn modelId="{8A6B3994-97EE-4B56-BBDC-95646F168275}" type="presParOf" srcId="{1BC3D792-370B-4A6A-9512-D5E594C83154}" destId="{9EC0F1F5-D405-4142-9181-F18F1B2ACFDD}" srcOrd="6" destOrd="0" presId="urn:microsoft.com/office/officeart/2005/8/layout/cycle2"/>
    <dgm:cxn modelId="{3D84373A-616B-40A0-8A5F-13CD2CF8EA56}" type="presParOf" srcId="{1BC3D792-370B-4A6A-9512-D5E594C83154}" destId="{3CB81BA3-C7F2-4B16-AF45-65EEA355DAF5}" srcOrd="7" destOrd="0" presId="urn:microsoft.com/office/officeart/2005/8/layout/cycle2"/>
    <dgm:cxn modelId="{230D1356-D278-454F-9142-1A5F5F1AFC02}" type="presParOf" srcId="{3CB81BA3-C7F2-4B16-AF45-65EEA355DAF5}" destId="{1E41A9D1-7060-4865-8AE3-C9AF91041CE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DFF66-3B1C-48CC-A404-CF125FAF3DA2}">
      <dsp:nvSpPr>
        <dsp:cNvPr id="0" name=""/>
        <dsp:cNvSpPr/>
      </dsp:nvSpPr>
      <dsp:spPr>
        <a:xfrm>
          <a:off x="3017306" y="470"/>
          <a:ext cx="1656045" cy="16560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Undersøke</a:t>
          </a:r>
          <a:r>
            <a:rPr lang="en-US" sz="1400" kern="1200" dirty="0"/>
            <a:t> </a:t>
          </a:r>
          <a:r>
            <a:rPr lang="en-US" sz="1400" kern="1200" dirty="0" err="1"/>
            <a:t>risiko</a:t>
          </a:r>
          <a:r>
            <a:rPr lang="en-US" sz="1400" kern="1200" dirty="0"/>
            <a:t> for </a:t>
          </a:r>
          <a:r>
            <a:rPr lang="en-US" sz="1400" kern="1200" dirty="0" err="1"/>
            <a:t>diskriminering</a:t>
          </a:r>
          <a:r>
            <a:rPr lang="en-US" sz="1400" kern="1200" dirty="0"/>
            <a:t> </a:t>
          </a:r>
          <a:r>
            <a:rPr lang="en-US" sz="1400" kern="1200" dirty="0" err="1"/>
            <a:t>og</a:t>
          </a:r>
          <a:r>
            <a:rPr lang="en-US" sz="1400" kern="1200" dirty="0"/>
            <a:t> hinder for </a:t>
          </a:r>
          <a:r>
            <a:rPr lang="en-US" sz="1400" kern="1200" dirty="0" err="1"/>
            <a:t>likestilling</a:t>
          </a:r>
          <a:endParaRPr lang="en-US" sz="1400" kern="1200" dirty="0"/>
        </a:p>
      </dsp:txBody>
      <dsp:txXfrm>
        <a:off x="3259828" y="242992"/>
        <a:ext cx="1171001" cy="1171001"/>
      </dsp:txXfrm>
    </dsp:sp>
    <dsp:sp modelId="{DEB2ED63-523D-49AC-B6D2-54E2ABEEF8F6}">
      <dsp:nvSpPr>
        <dsp:cNvPr id="0" name=""/>
        <dsp:cNvSpPr/>
      </dsp:nvSpPr>
      <dsp:spPr>
        <a:xfrm rot="2700000">
          <a:off x="4495575" y="1419401"/>
          <a:ext cx="440239" cy="558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514916" y="1484489"/>
        <a:ext cx="308167" cy="335349"/>
      </dsp:txXfrm>
    </dsp:sp>
    <dsp:sp modelId="{7CD360C2-4938-4257-9BF1-7107B2D19AE5}">
      <dsp:nvSpPr>
        <dsp:cNvPr id="0" name=""/>
        <dsp:cNvSpPr/>
      </dsp:nvSpPr>
      <dsp:spPr>
        <a:xfrm>
          <a:off x="4775658" y="1758823"/>
          <a:ext cx="1656045" cy="16560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Analysere</a:t>
          </a:r>
          <a:r>
            <a:rPr lang="en-US" sz="1400" kern="1200" dirty="0"/>
            <a:t> </a:t>
          </a:r>
          <a:r>
            <a:rPr lang="en-US" sz="1400" kern="1200" dirty="0" err="1"/>
            <a:t>årsaker</a:t>
          </a:r>
          <a:endParaRPr lang="en-US" sz="1400" kern="1200" dirty="0"/>
        </a:p>
      </dsp:txBody>
      <dsp:txXfrm>
        <a:off x="5018180" y="2001345"/>
        <a:ext cx="1171001" cy="1171001"/>
      </dsp:txXfrm>
    </dsp:sp>
    <dsp:sp modelId="{3BCCE258-3D39-44CF-9464-13F8BAC9E0DE}">
      <dsp:nvSpPr>
        <dsp:cNvPr id="0" name=""/>
        <dsp:cNvSpPr/>
      </dsp:nvSpPr>
      <dsp:spPr>
        <a:xfrm rot="8100000">
          <a:off x="4513195" y="3177754"/>
          <a:ext cx="440239" cy="558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625926" y="3242842"/>
        <a:ext cx="308167" cy="335349"/>
      </dsp:txXfrm>
    </dsp:sp>
    <dsp:sp modelId="{C9AE13CA-AB12-4956-8E56-61EC1917503A}">
      <dsp:nvSpPr>
        <dsp:cNvPr id="0" name=""/>
        <dsp:cNvSpPr/>
      </dsp:nvSpPr>
      <dsp:spPr>
        <a:xfrm>
          <a:off x="3017306" y="3517175"/>
          <a:ext cx="1656045" cy="16560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Iverksette</a:t>
          </a:r>
          <a:r>
            <a:rPr lang="en-US" sz="1400" kern="1200" dirty="0"/>
            <a:t> </a:t>
          </a:r>
          <a:r>
            <a:rPr lang="en-US" sz="1400" kern="1200" dirty="0" err="1"/>
            <a:t>tiltak</a:t>
          </a:r>
          <a:endParaRPr lang="en-US" sz="1400" kern="1200" dirty="0"/>
        </a:p>
      </dsp:txBody>
      <dsp:txXfrm>
        <a:off x="3259828" y="3759697"/>
        <a:ext cx="1171001" cy="1171001"/>
      </dsp:txXfrm>
    </dsp:sp>
    <dsp:sp modelId="{5391D82C-4576-4F5A-8055-46215FF213D8}">
      <dsp:nvSpPr>
        <dsp:cNvPr id="0" name=""/>
        <dsp:cNvSpPr/>
      </dsp:nvSpPr>
      <dsp:spPr>
        <a:xfrm rot="13500000">
          <a:off x="2754843" y="3195374"/>
          <a:ext cx="440239" cy="558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867574" y="3353852"/>
        <a:ext cx="308167" cy="335349"/>
      </dsp:txXfrm>
    </dsp:sp>
    <dsp:sp modelId="{9EC0F1F5-D405-4142-9181-F18F1B2ACFDD}">
      <dsp:nvSpPr>
        <dsp:cNvPr id="0" name=""/>
        <dsp:cNvSpPr/>
      </dsp:nvSpPr>
      <dsp:spPr>
        <a:xfrm>
          <a:off x="1258953" y="1758823"/>
          <a:ext cx="1656045" cy="16560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Evaluere</a:t>
          </a:r>
          <a:r>
            <a:rPr lang="en-US" sz="1400" kern="1200" dirty="0"/>
            <a:t> </a:t>
          </a:r>
          <a:r>
            <a:rPr lang="en-US" sz="1400" kern="1200" dirty="0" err="1"/>
            <a:t>resultater</a:t>
          </a:r>
          <a:r>
            <a:rPr lang="en-US" sz="1400" kern="1200" dirty="0"/>
            <a:t> av </a:t>
          </a:r>
          <a:r>
            <a:rPr lang="en-US" sz="1400" kern="1200" dirty="0" err="1"/>
            <a:t>arbeidet</a:t>
          </a:r>
          <a:endParaRPr lang="en-US" sz="1400" kern="1200" dirty="0"/>
        </a:p>
      </dsp:txBody>
      <dsp:txXfrm>
        <a:off x="1501475" y="2001345"/>
        <a:ext cx="1171001" cy="1171001"/>
      </dsp:txXfrm>
    </dsp:sp>
    <dsp:sp modelId="{3CB81BA3-C7F2-4B16-AF45-65EEA355DAF5}">
      <dsp:nvSpPr>
        <dsp:cNvPr id="0" name=""/>
        <dsp:cNvSpPr/>
      </dsp:nvSpPr>
      <dsp:spPr>
        <a:xfrm rot="18900000">
          <a:off x="2737222" y="1437022"/>
          <a:ext cx="440239" cy="558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756563" y="1595500"/>
        <a:ext cx="308167" cy="33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1B7EE6-5199-41AA-8B0A-9A6680D6D8C6}"/>
              </a:ext>
            </a:extLst>
          </p:cNvPr>
          <p:cNvSpPr/>
          <p:nvPr/>
        </p:nvSpPr>
        <p:spPr>
          <a:xfrm>
            <a:off x="0" y="0"/>
            <a:ext cx="754170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E1BB2-1954-4BE4-A3DD-C53DDAEA98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461" y="3429000"/>
            <a:ext cx="7206423" cy="646792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Type your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ED4D3-8D3B-4A8E-B84D-C77AD84CEA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462" y="4188648"/>
            <a:ext cx="7206423" cy="5496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subtitle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C3403-E4FE-4040-8B9F-1829BEC3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883A-9254-4EF9-A7D9-80270E725DC6}" type="datetime1">
              <a:rPr lang="en-US" smtClean="0"/>
              <a:t>1/17/2025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3E802-5291-46E2-9196-8EDAD265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9A756-939C-4FE6-B8EF-D600C2BB37BF}"/>
              </a:ext>
            </a:extLst>
          </p:cNvPr>
          <p:cNvSpPr txBox="1"/>
          <p:nvPr/>
        </p:nvSpPr>
        <p:spPr>
          <a:xfrm>
            <a:off x="260461" y="2115815"/>
            <a:ext cx="5832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+mj-lt"/>
              </a:rPr>
              <a:t>Pioneering Sustainable Shipping Solutions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CBA09E-B95B-4570-8D32-A95DC72819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80363" y="549275"/>
            <a:ext cx="3876675" cy="57102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on the icon to insert image</a:t>
            </a:r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006B75A-BAA4-4DFD-B5E2-B2ED00E02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48305"/>
            <a:ext cx="501421" cy="5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523BE2-5E20-441E-B50F-5A8BD2C7D271}"/>
              </a:ext>
            </a:extLst>
          </p:cNvPr>
          <p:cNvSpPr/>
          <p:nvPr/>
        </p:nvSpPr>
        <p:spPr>
          <a:xfrm>
            <a:off x="0" y="0"/>
            <a:ext cx="472162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9595D-149B-4C91-BE2D-37BD10C33F6B}"/>
              </a:ext>
            </a:extLst>
          </p:cNvPr>
          <p:cNvSpPr/>
          <p:nvPr/>
        </p:nvSpPr>
        <p:spPr>
          <a:xfrm>
            <a:off x="11446625" y="0"/>
            <a:ext cx="74537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A5C24-91BC-471E-A294-ADE4B45235CB}"/>
              </a:ext>
            </a:extLst>
          </p:cNvPr>
          <p:cNvSpPr txBox="1"/>
          <p:nvPr/>
        </p:nvSpPr>
        <p:spPr>
          <a:xfrm>
            <a:off x="8536657" y="3013501"/>
            <a:ext cx="290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i="0" dirty="0">
                <a:solidFill>
                  <a:schemeClr val="accent2"/>
                </a:solidFill>
                <a:latin typeface="+mn-lt"/>
                <a:ea typeface="Montserrat" charset="0"/>
                <a:cs typeface="Montserrat" charset="0"/>
              </a:rPr>
              <a:t>Thank you for your attention.</a:t>
            </a:r>
            <a:endParaRPr lang="en-US" sz="2400" b="1" i="0" dirty="0">
              <a:solidFill>
                <a:schemeClr val="accent2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E92ED-8E71-426C-98FE-7ADB41EDC5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8119" y="943769"/>
            <a:ext cx="7348538" cy="49704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the icon to add a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1B002-07F3-4EFB-96BB-31FC41C2F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09" y="181451"/>
            <a:ext cx="503652" cy="5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9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e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D0428-AF05-4218-9D83-B9CE8CB36F24}"/>
              </a:ext>
            </a:extLst>
          </p:cNvPr>
          <p:cNvSpPr txBox="1"/>
          <p:nvPr/>
        </p:nvSpPr>
        <p:spPr>
          <a:xfrm>
            <a:off x="779319" y="1263640"/>
            <a:ext cx="873875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Font: </a:t>
            </a:r>
            <a:r>
              <a:rPr lang="en-GB" sz="2000" dirty="0" err="1">
                <a:solidFill>
                  <a:schemeClr val="accent1"/>
                </a:solidFill>
              </a:rPr>
              <a:t>Lato</a:t>
            </a:r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Font colour: Dark green (HEX: #266764)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Title font size: 24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Text and bullet point font size: 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Table font size: 9 -11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Include page number </a:t>
            </a:r>
            <a:r>
              <a:rPr lang="en-GB" sz="2000" b="1" dirty="0">
                <a:solidFill>
                  <a:schemeClr val="accent1"/>
                </a:solidFill>
              </a:rPr>
              <a:t>manually </a:t>
            </a:r>
            <a:r>
              <a:rPr lang="en-GB" sz="2000" dirty="0">
                <a:solidFill>
                  <a:schemeClr val="accent1"/>
                </a:solidFill>
              </a:rPr>
              <a:t>in the &lt;#&gt; box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Avoid using acronyms and abbreviations – write out full words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Image library: </a:t>
            </a:r>
            <a:r>
              <a:rPr lang="en-GB" sz="2000" dirty="0" err="1">
                <a:solidFill>
                  <a:schemeClr val="accent1"/>
                </a:solidFill>
              </a:rPr>
              <a:t>Sharepoint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 Shared  Pictures  G2 Ocean Pictures</a:t>
            </a:r>
            <a:br>
              <a:rPr lang="en-GB" sz="20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br>
              <a:rPr lang="en-GB" sz="20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GB" sz="2000" dirty="0">
                <a:solidFill>
                  <a:schemeClr val="accent1"/>
                </a:solidFill>
              </a:rPr>
              <a:t>https://g2ocean.sharepoint.com/:f:/r/Pictures/G2%20Ocean%20pictures?csf=1&amp;web=1&amp;e=OifwVH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D0E2E2-3F49-4CF4-9043-F0974CA2E54D}"/>
              </a:ext>
            </a:extLst>
          </p:cNvPr>
          <p:cNvSpPr txBox="1">
            <a:spLocks/>
          </p:cNvSpPr>
          <p:nvPr/>
        </p:nvSpPr>
        <p:spPr>
          <a:xfrm>
            <a:off x="779319" y="200473"/>
            <a:ext cx="5663602" cy="66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C</a:t>
            </a:r>
            <a:r>
              <a:rPr lang="en-US" dirty="0"/>
              <a:t>heck List</a:t>
            </a:r>
          </a:p>
        </p:txBody>
      </p:sp>
    </p:spTree>
    <p:extLst>
      <p:ext uri="{BB962C8B-B14F-4D97-AF65-F5344CB8AC3E}">
        <p14:creationId xmlns:p14="http://schemas.microsoft.com/office/powerpoint/2010/main" val="1485724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116851"/>
            <a:ext cx="690755" cy="6901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F31142-2BCF-4EEC-9B63-0185A97D6A51}"/>
              </a:ext>
            </a:extLst>
          </p:cNvPr>
          <p:cNvSpPr/>
          <p:nvPr/>
        </p:nvSpPr>
        <p:spPr>
          <a:xfrm>
            <a:off x="255137" y="257175"/>
            <a:ext cx="4495800" cy="6343649"/>
          </a:xfrm>
          <a:prstGeom prst="rect">
            <a:avLst/>
          </a:prstGeom>
          <a:solidFill>
            <a:schemeClr val="accent1">
              <a:alpha val="8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ACD16B-750D-4815-8AD8-CD9EC01A3E45}"/>
              </a:ext>
            </a:extLst>
          </p:cNvPr>
          <p:cNvCxnSpPr/>
          <p:nvPr/>
        </p:nvCxnSpPr>
        <p:spPr>
          <a:xfrm>
            <a:off x="447675" y="3343275"/>
            <a:ext cx="4057650" cy="0"/>
          </a:xfrm>
          <a:prstGeom prst="line">
            <a:avLst/>
          </a:prstGeom>
          <a:ln w="28575">
            <a:solidFill>
              <a:srgbClr val="66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749B6BBE-A0EA-40A9-B21E-F0964016CAF5}"/>
              </a:ext>
            </a:extLst>
          </p:cNvPr>
          <p:cNvSpPr txBox="1">
            <a:spLocks/>
          </p:cNvSpPr>
          <p:nvPr/>
        </p:nvSpPr>
        <p:spPr>
          <a:xfrm>
            <a:off x="356250" y="3970990"/>
            <a:ext cx="4240500" cy="12577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30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r>
              <a:rPr lang="nb-NO" sz="3000" spc="0" dirty="0">
                <a:solidFill>
                  <a:schemeClr val="tx1"/>
                </a:solidFill>
                <a:latin typeface="Lato"/>
              </a:rPr>
              <a:t>PIONEERING SUSTAINABLE SHIPPING SOLUTIONS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12CC7-4D7C-49F4-BC86-4A721FDF2B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2525" y="889000"/>
            <a:ext cx="7081838" cy="49482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AF2DE63-8D3E-41EB-86C6-C00121292169}"/>
              </a:ext>
            </a:extLst>
          </p:cNvPr>
          <p:cNvSpPr txBox="1">
            <a:spLocks/>
          </p:cNvSpPr>
          <p:nvPr/>
        </p:nvSpPr>
        <p:spPr>
          <a:xfrm>
            <a:off x="382787" y="1155068"/>
            <a:ext cx="4240500" cy="1935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30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r>
              <a:rPr lang="nb-NO" sz="4900" spc="0" dirty="0">
                <a:solidFill>
                  <a:schemeClr val="tx1"/>
                </a:solidFill>
                <a:latin typeface="Lato"/>
              </a:rPr>
              <a:t>G2 OCEAN</a:t>
            </a:r>
          </a:p>
          <a:p>
            <a:pPr algn="ctr"/>
            <a:endParaRPr lang="nb-NO" sz="4900" spc="0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A28F51-4EF0-4FB0-BA1C-EAA99CA26F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2525" y="6005464"/>
            <a:ext cx="7081838" cy="283383"/>
          </a:xfrm>
        </p:spPr>
        <p:txBody>
          <a:bodyPr/>
          <a:lstStyle>
            <a:lvl4pPr marL="1371600" indent="0" algn="r">
              <a:buNone/>
              <a:defRPr b="1">
                <a:latin typeface="Playfair Display" panose="00000500000000000000" pitchFamily="2" charset="0"/>
              </a:defRPr>
            </a:lvl4pPr>
          </a:lstStyle>
          <a:p>
            <a:pPr lvl="3"/>
            <a:r>
              <a:rPr lang="en-GB" dirty="0"/>
              <a:t>“NAME OF CUSTOMER/EVENT”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5930EB0-2EB6-4466-8CA4-538466C0C6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4212" y="6316323"/>
            <a:ext cx="7081838" cy="283383"/>
          </a:xfrm>
        </p:spPr>
        <p:txBody>
          <a:bodyPr/>
          <a:lstStyle>
            <a:lvl4pPr marL="1371600" indent="0" algn="r">
              <a:buNone/>
              <a:defRPr b="1">
                <a:solidFill>
                  <a:schemeClr val="accent2"/>
                </a:solidFill>
                <a:latin typeface="Playfair Display" panose="00000500000000000000" pitchFamily="2" charset="0"/>
              </a:defRPr>
            </a:lvl4pPr>
          </a:lstStyle>
          <a:p>
            <a:pPr lvl="3"/>
            <a:r>
              <a:rPr lang="en-GB" dirty="0"/>
              <a:t>Day, Month Year</a:t>
            </a:r>
          </a:p>
        </p:txBody>
      </p:sp>
    </p:spTree>
    <p:extLst>
      <p:ext uri="{BB962C8B-B14F-4D97-AF65-F5344CB8AC3E}">
        <p14:creationId xmlns:p14="http://schemas.microsoft.com/office/powerpoint/2010/main" val="365756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94305-6B49-4F84-807A-D888F9856B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116851"/>
            <a:ext cx="690755" cy="69013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5E8C6F-A505-4C10-BA81-3572E5C93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6833" y="1115962"/>
            <a:ext cx="5664200" cy="52565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enter agenda topics in numerical order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68A682-3886-405A-8A92-C11D537F2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04625" y="6542088"/>
            <a:ext cx="439738" cy="198437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B2647D-A9C6-4228-8F3B-A2CF51764B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05313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Insert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3234BB0-6AD6-472C-AFB2-3DDCFA28ACF0}"/>
              </a:ext>
            </a:extLst>
          </p:cNvPr>
          <p:cNvSpPr txBox="1">
            <a:spLocks/>
          </p:cNvSpPr>
          <p:nvPr/>
        </p:nvSpPr>
        <p:spPr>
          <a:xfrm>
            <a:off x="4676833" y="142284"/>
            <a:ext cx="5663602" cy="66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1178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 Topic Introdu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98D5-38E7-4B29-9311-900A25A511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353" y="2764300"/>
            <a:ext cx="10972800" cy="664700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E</a:t>
            </a:r>
            <a:r>
              <a:rPr lang="en-US" dirty="0" err="1"/>
              <a:t>nter</a:t>
            </a:r>
            <a:r>
              <a:rPr lang="en-US" dirty="0"/>
              <a:t> Agenda Number and Title of Agenda Topic </a:t>
            </a:r>
            <a:br>
              <a:rPr lang="en-US" dirty="0"/>
            </a:br>
            <a:r>
              <a:rPr lang="en-US" dirty="0"/>
              <a:t>E.g. 1. Business Update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07217-874B-4143-A628-441DF8D863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876" y="6513881"/>
            <a:ext cx="1385848" cy="22752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0132EF-4E9D-4F02-BE43-750A8680B6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23" y="6262055"/>
            <a:ext cx="503652" cy="503198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CCC169C-9F27-45C1-9D48-E20B2737B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6131" y="6494760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9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opics Overvi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7C2941-855D-445A-9309-081D77C43D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8" y="6217604"/>
            <a:ext cx="503652" cy="50319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8DA3BA-B225-42E0-9478-5357C8751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89050"/>
            <a:ext cx="6240463" cy="47625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Include an overview of the topics included in your presentation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304F733-891E-44CC-BE7E-D6179EC7F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6131" y="6494760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9A5BE9-6B41-480A-AD14-B67F9657F9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3175" y="0"/>
            <a:ext cx="4568825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Insert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0D348A-95B1-43E8-9421-C6FC32345A82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6240087" cy="66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2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mall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A0907-48CE-4AAC-B1C5-4FDC24AA1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8" y="6217604"/>
            <a:ext cx="503652" cy="503198"/>
          </a:xfrm>
          <a:prstGeom prst="rect">
            <a:avLst/>
          </a:prstGeom>
        </p:spPr>
      </p:pic>
      <p:sp>
        <p:nvSpPr>
          <p:cNvPr id="4" name="Table Placeholder 4">
            <a:extLst>
              <a:ext uri="{FF2B5EF4-FFF2-40B4-BE49-F238E27FC236}">
                <a16:creationId xmlns:a16="http://schemas.microsoft.com/office/drawing/2014/main" id="{5CF3E92A-3368-420C-B179-65A88D5B8481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997791"/>
            <a:ext cx="7921658" cy="1915092"/>
          </a:xfrm>
        </p:spPr>
        <p:txBody>
          <a:bodyPr/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07A2056-E998-4A4F-B712-BB551687D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976" y="997515"/>
            <a:ext cx="2919412" cy="19153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  <p:sp>
        <p:nvSpPr>
          <p:cNvPr id="12" name="Table Placeholder 4">
            <a:extLst>
              <a:ext uri="{FF2B5EF4-FFF2-40B4-BE49-F238E27FC236}">
                <a16:creationId xmlns:a16="http://schemas.microsoft.com/office/drawing/2014/main" id="{40B076CB-6C08-474B-A893-EC099249910E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09600" y="4109491"/>
            <a:ext cx="7921658" cy="1915092"/>
          </a:xfrm>
        </p:spPr>
        <p:txBody>
          <a:bodyPr/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6FA702-8371-42C5-A3BC-5C8B74783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976" y="4109491"/>
            <a:ext cx="2919412" cy="19153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1AE18D-85EA-44E6-B1CC-63132E059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5650" y="6522365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15FD0A90-2A31-4BE6-99EB-E998D8C3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7137"/>
            <a:ext cx="11335789" cy="664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21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Medium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E023-68ED-4172-9E3B-51A858DBDE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67137"/>
            <a:ext cx="11352415" cy="664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F7B97-A706-45E4-A5FF-60725BA3A1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8" y="6217604"/>
            <a:ext cx="503652" cy="503198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7338D18-EB6A-4EB9-8302-B2C7CFCA04C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997790"/>
            <a:ext cx="8260080" cy="519112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10489C-E351-4793-962B-7668ADD68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35125" y="997042"/>
            <a:ext cx="2919412" cy="519187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F331FA7-F5F7-4BE7-9022-4B3E012D3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14799" y="6522365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5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Large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4DBF-EFA2-42C7-8F1B-CF520FC9F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C661F-2BA5-45A8-832E-AF1C517292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8" y="6217604"/>
            <a:ext cx="503652" cy="503198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9AB5A83-F904-4237-98FF-01C123387BA0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980682"/>
            <a:ext cx="10972800" cy="51466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F2152A8-1065-421D-B3C7-A19BA15BF3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2662" y="6522365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7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Click To Enter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8" y="6217604"/>
            <a:ext cx="503652" cy="50319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022466"/>
            <a:ext cx="10972800" cy="4904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enter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B949879-FD04-44C4-A667-8A40CD4D53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2662" y="6469203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8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94305-6B49-4F84-807A-D888F9856B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116851"/>
            <a:ext cx="690755" cy="69013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5E8C6F-A505-4C10-BA81-3572E5C93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6833" y="1115962"/>
            <a:ext cx="5664200" cy="51102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enter agenda topics in numerical order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B2647D-A9C6-4228-8F3B-A2CF51764B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05313" cy="6858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on the icon to insert image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EAF32A-D7B3-4A47-883B-72B8A56A89A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70FADDE-7852-4188-A12E-E9A86A85D56D}" type="datetime1">
              <a:rPr lang="en-US" smtClean="0"/>
              <a:t>1/17/2025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69029D-F16E-42B8-9AEB-61939937E5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D0522DD-E23F-4AB5-8211-BF47C0DA0E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53A94-187F-43CB-AED3-5D94A655E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832" y="24939"/>
            <a:ext cx="7168804" cy="5742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 Page / Click To Add Agenda Title</a:t>
            </a:r>
          </a:p>
        </p:txBody>
      </p:sp>
    </p:spTree>
    <p:extLst>
      <p:ext uri="{BB962C8B-B14F-4D97-AF65-F5344CB8AC3E}">
        <p14:creationId xmlns:p14="http://schemas.microsoft.com/office/powerpoint/2010/main" val="3030982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66890"/>
            <a:ext cx="10515600" cy="564947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Enter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9166"/>
            <a:ext cx="5181600" cy="5381509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069166"/>
            <a:ext cx="5181600" cy="5381509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67B3-3745-490C-BCA8-BFEF41439177}" type="datetime1">
              <a:rPr lang="en-US" smtClean="0"/>
              <a:t>1/17/2025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67" y="139582"/>
            <a:ext cx="597205" cy="596668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BB4FD39-C839-4C4F-81E2-A825C96B8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7531" y="6586674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77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C2D2-C1EB-4946-92DF-7A9F2BB78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4300"/>
            <a:ext cx="10972800" cy="6647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65E91-4D44-43B6-B7DF-ABA06E9660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876" y="6513881"/>
            <a:ext cx="1385848" cy="22752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FB5802-4CC4-4419-925E-DD6EDCC4A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23" y="6262055"/>
            <a:ext cx="503652" cy="503198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BB7F654-82BC-4334-BB18-317D853D5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6131" y="6494760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60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B67E9B-1CAC-4365-ADE0-0778B03B4EB1}"/>
              </a:ext>
            </a:extLst>
          </p:cNvPr>
          <p:cNvSpPr txBox="1"/>
          <p:nvPr/>
        </p:nvSpPr>
        <p:spPr>
          <a:xfrm>
            <a:off x="485481" y="935397"/>
            <a:ext cx="490193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b="1" i="1" dirty="0">
                <a:solidFill>
                  <a:schemeClr val="accent1"/>
                </a:solidFill>
                <a:latin typeface="+mn-lt"/>
                <a:ea typeface="Montserrat" charset="0"/>
                <a:cs typeface="Montserrat" charset="0"/>
              </a:rPr>
              <a:t>Pioneering Sustainable Shipping Solutions</a:t>
            </a:r>
            <a:endParaRPr lang="en-US" sz="1400" b="1" i="1" dirty="0">
              <a:solidFill>
                <a:schemeClr val="accent1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27681-5DFA-40BA-81C2-E99A8EA5B952}"/>
              </a:ext>
            </a:extLst>
          </p:cNvPr>
          <p:cNvSpPr txBox="1"/>
          <p:nvPr/>
        </p:nvSpPr>
        <p:spPr>
          <a:xfrm>
            <a:off x="7258639" y="3141045"/>
            <a:ext cx="280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400" b="1" i="0" dirty="0">
                <a:solidFill>
                  <a:schemeClr val="accent2"/>
                </a:solidFill>
                <a:latin typeface="+mn-lt"/>
                <a:ea typeface="Montserrat" charset="0"/>
                <a:cs typeface="Montserrat" charset="0"/>
              </a:rPr>
              <a:t>Thank you for your attention.</a:t>
            </a:r>
            <a:endParaRPr lang="en-US" sz="2400" b="1" i="0" dirty="0">
              <a:solidFill>
                <a:schemeClr val="accent2"/>
              </a:solidFill>
              <a:latin typeface="+mn-lt"/>
              <a:ea typeface="Montserrat" charset="0"/>
              <a:cs typeface="Montserrat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C15906-B966-4FF6-8480-8873FD83A1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528" y="6208178"/>
            <a:ext cx="503652" cy="50319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32A13D-7C4E-4C87-AA06-79A3AADC8B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660" y="1624999"/>
            <a:ext cx="3030538" cy="41544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3217F1A-A46C-4517-9A70-85215C6C2A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2150" y="1624999"/>
            <a:ext cx="3030538" cy="41544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91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523BE2-5E20-441E-B50F-5A8BD2C7D271}"/>
              </a:ext>
            </a:extLst>
          </p:cNvPr>
          <p:cNvSpPr/>
          <p:nvPr/>
        </p:nvSpPr>
        <p:spPr>
          <a:xfrm>
            <a:off x="0" y="0"/>
            <a:ext cx="472162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9595D-149B-4C91-BE2D-37BD10C33F6B}"/>
              </a:ext>
            </a:extLst>
          </p:cNvPr>
          <p:cNvSpPr/>
          <p:nvPr/>
        </p:nvSpPr>
        <p:spPr>
          <a:xfrm>
            <a:off x="11446625" y="0"/>
            <a:ext cx="74537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A5C24-91BC-471E-A294-ADE4B45235CB}"/>
              </a:ext>
            </a:extLst>
          </p:cNvPr>
          <p:cNvSpPr txBox="1"/>
          <p:nvPr/>
        </p:nvSpPr>
        <p:spPr>
          <a:xfrm>
            <a:off x="8536657" y="3013501"/>
            <a:ext cx="290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i="0" dirty="0">
                <a:solidFill>
                  <a:schemeClr val="accent2"/>
                </a:solidFill>
                <a:latin typeface="+mn-lt"/>
                <a:ea typeface="Montserrat" charset="0"/>
                <a:cs typeface="Montserrat" charset="0"/>
              </a:rPr>
              <a:t>Thank you for your attention.</a:t>
            </a:r>
            <a:endParaRPr lang="en-US" sz="2400" b="1" i="0" dirty="0">
              <a:solidFill>
                <a:schemeClr val="accent2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E92ED-8E71-426C-98FE-7ADB41EDC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8119" y="943769"/>
            <a:ext cx="7348538" cy="49704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1B002-07F3-4EFB-96BB-31FC41C2F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09" y="181451"/>
            <a:ext cx="503652" cy="5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51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e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D0428-AF05-4218-9D83-B9CE8CB36F24}"/>
              </a:ext>
            </a:extLst>
          </p:cNvPr>
          <p:cNvSpPr txBox="1"/>
          <p:nvPr/>
        </p:nvSpPr>
        <p:spPr>
          <a:xfrm>
            <a:off x="779319" y="1151453"/>
            <a:ext cx="873875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Font: </a:t>
            </a:r>
            <a:r>
              <a:rPr lang="en-GB" sz="2000" dirty="0" err="1">
                <a:solidFill>
                  <a:schemeClr val="accent1"/>
                </a:solidFill>
              </a:rPr>
              <a:t>Lato</a:t>
            </a:r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Font colour: Dark green (HEX: #266764)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Title font size: 24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Text and bullet point font size: 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Table font size: 9 -11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Include page number </a:t>
            </a:r>
            <a:r>
              <a:rPr lang="en-GB" sz="2000" b="1" dirty="0">
                <a:solidFill>
                  <a:schemeClr val="accent1"/>
                </a:solidFill>
              </a:rPr>
              <a:t>manually </a:t>
            </a:r>
            <a:r>
              <a:rPr lang="en-GB" sz="2000" dirty="0">
                <a:solidFill>
                  <a:schemeClr val="accent1"/>
                </a:solidFill>
              </a:rPr>
              <a:t>in the &lt;#&gt; box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Avoid using acronyms and abbreviations – write out full words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Image library: </a:t>
            </a:r>
            <a:r>
              <a:rPr lang="en-GB" sz="2000" dirty="0" err="1">
                <a:solidFill>
                  <a:schemeClr val="accent1"/>
                </a:solidFill>
              </a:rPr>
              <a:t>Sharepoint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 Shared  Shared with us  G2 Ocean Pictures</a:t>
            </a:r>
            <a:br>
              <a:rPr lang="en-GB" sz="20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br>
              <a:rPr lang="en-GB" sz="200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GB" sz="2000" dirty="0">
                <a:solidFill>
                  <a:schemeClr val="accent1"/>
                </a:solidFill>
              </a:rPr>
              <a:t>https://worldharbour.sharepoint.com/sites/G2Shared/Pictures/Forms/Thumbnails.aspx?RootFolder=%2Fsites%2FG2Shared%2FPictures%2FG2%20Ocean%20pictures&amp;FolderCTID=0x01200026A39BBCE7CF5840A70691BD88BA232B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D0E2E2-3F49-4CF4-9043-F0974CA2E54D}"/>
              </a:ext>
            </a:extLst>
          </p:cNvPr>
          <p:cNvSpPr txBox="1">
            <a:spLocks/>
          </p:cNvSpPr>
          <p:nvPr/>
        </p:nvSpPr>
        <p:spPr>
          <a:xfrm>
            <a:off x="779319" y="200473"/>
            <a:ext cx="5663602" cy="66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C</a:t>
            </a:r>
            <a:r>
              <a:rPr lang="en-US" dirty="0"/>
              <a:t>heck List</a:t>
            </a:r>
          </a:p>
        </p:txBody>
      </p:sp>
    </p:spTree>
    <p:extLst>
      <p:ext uri="{BB962C8B-B14F-4D97-AF65-F5344CB8AC3E}">
        <p14:creationId xmlns:p14="http://schemas.microsoft.com/office/powerpoint/2010/main" val="2877030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5DC964-EF3D-4F16-A498-3B5A3BC1E87C}"/>
              </a:ext>
            </a:extLst>
          </p:cNvPr>
          <p:cNvSpPr/>
          <p:nvPr/>
        </p:nvSpPr>
        <p:spPr>
          <a:xfrm>
            <a:off x="0" y="0"/>
            <a:ext cx="754170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116851"/>
            <a:ext cx="690755" cy="690133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12CC7-4D7C-49F4-BC86-4A721FDF2B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0465" y="889000"/>
            <a:ext cx="4163898" cy="49482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5930EB0-2EB6-4466-8CA4-538466C0C6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7230" y="3333329"/>
            <a:ext cx="4347730" cy="764846"/>
          </a:xfrm>
        </p:spPr>
        <p:txBody>
          <a:bodyPr/>
          <a:lstStyle>
            <a:lvl4pPr marL="1371600" indent="0" algn="l">
              <a:buNone/>
              <a:defRPr b="1">
                <a:solidFill>
                  <a:schemeClr val="accent2"/>
                </a:solidFill>
                <a:latin typeface="Playfair Display" panose="00000500000000000000" pitchFamily="2" charset="0"/>
              </a:defRPr>
            </a:lvl4pPr>
          </a:lstStyle>
          <a:p>
            <a:pPr lvl="3"/>
            <a:r>
              <a:rPr lang="en-GB" dirty="0"/>
              <a:t>‘Presentation title’</a:t>
            </a:r>
          </a:p>
          <a:p>
            <a:pPr lvl="3"/>
            <a:r>
              <a:rPr lang="en-GB" dirty="0"/>
              <a:t>Day, Month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08BEB-EABF-40DC-B981-75E422B31564}"/>
              </a:ext>
            </a:extLst>
          </p:cNvPr>
          <p:cNvSpPr txBox="1"/>
          <p:nvPr/>
        </p:nvSpPr>
        <p:spPr>
          <a:xfrm>
            <a:off x="973228" y="2164071"/>
            <a:ext cx="5877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3200" dirty="0">
                <a:solidFill>
                  <a:schemeClr val="accent1"/>
                </a:solidFill>
                <a:latin typeface="Playfair Display Black" panose="00000A00000000000000" pitchFamily="2" charset="0"/>
                <a:ea typeface="Montserrat" charset="0"/>
                <a:cs typeface="Montserrat" charset="0"/>
              </a:rPr>
              <a:t>Pioneering Sustainable Shipping Solutions</a:t>
            </a:r>
            <a:endParaRPr lang="en-US" sz="3200" dirty="0">
              <a:solidFill>
                <a:schemeClr val="accent1"/>
              </a:solidFill>
              <a:latin typeface="Playfair Display Black" panose="00000A00000000000000" pitchFamily="2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48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94305-6B49-4F84-807A-D888F9856B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116851"/>
            <a:ext cx="690755" cy="69013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5E8C6F-A505-4C10-BA81-3572E5C93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6833" y="1115962"/>
            <a:ext cx="5664200" cy="52565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enter agenda topics in numerical order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68A682-3886-405A-8A92-C11D537F2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04625" y="6542088"/>
            <a:ext cx="439738" cy="198437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B2647D-A9C6-4228-8F3B-A2CF51764B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05313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Insert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3234BB0-6AD6-472C-AFB2-3DDCFA28ACF0}"/>
              </a:ext>
            </a:extLst>
          </p:cNvPr>
          <p:cNvSpPr txBox="1">
            <a:spLocks/>
          </p:cNvSpPr>
          <p:nvPr/>
        </p:nvSpPr>
        <p:spPr>
          <a:xfrm>
            <a:off x="4676833" y="142284"/>
            <a:ext cx="5663602" cy="66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74176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 Topic Introdu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98D5-38E7-4B29-9311-900A25A511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353" y="2764300"/>
            <a:ext cx="10972800" cy="664700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E</a:t>
            </a:r>
            <a:r>
              <a:rPr lang="en-US" dirty="0" err="1"/>
              <a:t>nter</a:t>
            </a:r>
            <a:r>
              <a:rPr lang="en-US" dirty="0"/>
              <a:t> Agenda Number and Title of Agenda Topic </a:t>
            </a:r>
            <a:br>
              <a:rPr lang="en-US" dirty="0"/>
            </a:br>
            <a:r>
              <a:rPr lang="en-US" dirty="0"/>
              <a:t>E.g. 1. Business Update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07217-874B-4143-A628-441DF8D863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876" y="6513881"/>
            <a:ext cx="1385848" cy="22752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0132EF-4E9D-4F02-BE43-750A8680B6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23" y="6262055"/>
            <a:ext cx="503652" cy="503198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CCC169C-9F27-45C1-9D48-E20B2737B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6131" y="6494760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85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opics Overvi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7C2941-855D-445A-9309-081D77C43D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8" y="6217604"/>
            <a:ext cx="503652" cy="50319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8DA3BA-B225-42E0-9478-5357C8751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89050"/>
            <a:ext cx="6240463" cy="47625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Include an overview of the topics included in your presentation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304F733-891E-44CC-BE7E-D6179EC7F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6131" y="6494760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9A5BE9-6B41-480A-AD14-B67F9657F9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3175" y="0"/>
            <a:ext cx="4568825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Insert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0D348A-95B1-43E8-9421-C6FC32345A82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6240087" cy="66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85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mall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A0907-48CE-4AAC-B1C5-4FDC24AA1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8" y="6217604"/>
            <a:ext cx="503652" cy="503198"/>
          </a:xfrm>
          <a:prstGeom prst="rect">
            <a:avLst/>
          </a:prstGeom>
        </p:spPr>
      </p:pic>
      <p:sp>
        <p:nvSpPr>
          <p:cNvPr id="4" name="Table Placeholder 4">
            <a:extLst>
              <a:ext uri="{FF2B5EF4-FFF2-40B4-BE49-F238E27FC236}">
                <a16:creationId xmlns:a16="http://schemas.microsoft.com/office/drawing/2014/main" id="{5CF3E92A-3368-420C-B179-65A88D5B8481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997791"/>
            <a:ext cx="7921658" cy="1915092"/>
          </a:xfrm>
        </p:spPr>
        <p:txBody>
          <a:bodyPr/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07A2056-E998-4A4F-B712-BB551687D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976" y="997515"/>
            <a:ext cx="2919412" cy="19153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  <p:sp>
        <p:nvSpPr>
          <p:cNvPr id="12" name="Table Placeholder 4">
            <a:extLst>
              <a:ext uri="{FF2B5EF4-FFF2-40B4-BE49-F238E27FC236}">
                <a16:creationId xmlns:a16="http://schemas.microsoft.com/office/drawing/2014/main" id="{40B076CB-6C08-474B-A893-EC099249910E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09600" y="4109491"/>
            <a:ext cx="7921658" cy="1915092"/>
          </a:xfrm>
        </p:spPr>
        <p:txBody>
          <a:bodyPr/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6FA702-8371-42C5-A3BC-5C8B74783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976" y="4109491"/>
            <a:ext cx="2919412" cy="19153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1AE18D-85EA-44E6-B1CC-63132E059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5650" y="6522365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15FD0A90-2A31-4BE6-99EB-E998D8C3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7137"/>
            <a:ext cx="11335789" cy="664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8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A700-35DF-485A-868C-696EB337D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172"/>
            <a:ext cx="10515600" cy="5009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Your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F504-BF6D-42EB-8FAA-3270113334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019290"/>
            <a:ext cx="10515600" cy="517369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include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D4CB6-640A-4A67-9D7F-1FF36DFC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5047-6FB7-494D-BAC3-665D1B35CF72}" type="datetime1">
              <a:rPr lang="en-US" smtClean="0"/>
              <a:t>1/17/2025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A831-3CDF-4A3E-8D79-5B6E7617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CF8A59F-55FD-4F34-B409-FE0146565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241" y="47172"/>
            <a:ext cx="501421" cy="5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66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Medium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E023-68ED-4172-9E3B-51A858DBDE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67137"/>
            <a:ext cx="11352415" cy="664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F7B97-A706-45E4-A5FF-60725BA3A1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8" y="6217604"/>
            <a:ext cx="503652" cy="503198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7338D18-EB6A-4EB9-8302-B2C7CFCA04C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997790"/>
            <a:ext cx="8260080" cy="519112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10489C-E351-4793-962B-7668ADD68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35125" y="997042"/>
            <a:ext cx="2919412" cy="519187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F331FA7-F5F7-4BE7-9022-4B3E012D3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14799" y="6522365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67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Large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4DBF-EFA2-42C7-8F1B-CF520FC9F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C661F-2BA5-45A8-832E-AF1C517292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8" y="6217604"/>
            <a:ext cx="503652" cy="503198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9AB5A83-F904-4237-98FF-01C123387BA0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980682"/>
            <a:ext cx="10972800" cy="51466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F2152A8-1065-421D-B3C7-A19BA15BF3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2662" y="6522365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27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Click To Enter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8" y="6217604"/>
            <a:ext cx="503652" cy="50319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022466"/>
            <a:ext cx="10972800" cy="4904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enter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B949879-FD04-44C4-A667-8A40CD4D53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2662" y="6469203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6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66890"/>
            <a:ext cx="10515600" cy="564947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Enter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9166"/>
            <a:ext cx="5181600" cy="5381509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069166"/>
            <a:ext cx="5181600" cy="5381509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83F8-7E20-478E-8ED8-27CCA231286C}" type="datetime1">
              <a:rPr lang="en-US" smtClean="0"/>
              <a:t>1/17/2025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67" y="139582"/>
            <a:ext cx="597205" cy="596668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BB4FD39-C839-4C4F-81E2-A825C96B8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7531" y="6586674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45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C2D2-C1EB-4946-92DF-7A9F2BB78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4300"/>
            <a:ext cx="10972800" cy="6647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65E91-4D44-43B6-B7DF-ABA06E9660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876" y="6513881"/>
            <a:ext cx="1385848" cy="22752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FB5802-4CC4-4419-925E-DD6EDCC4A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23" y="6262055"/>
            <a:ext cx="503652" cy="503198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BB7F654-82BC-4334-BB18-317D853D5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6131" y="6494760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01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B67E9B-1CAC-4365-ADE0-0778B03B4EB1}"/>
              </a:ext>
            </a:extLst>
          </p:cNvPr>
          <p:cNvSpPr txBox="1"/>
          <p:nvPr/>
        </p:nvSpPr>
        <p:spPr>
          <a:xfrm>
            <a:off x="485481" y="935397"/>
            <a:ext cx="490193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b="1" i="1" dirty="0">
                <a:solidFill>
                  <a:schemeClr val="accent1"/>
                </a:solidFill>
                <a:latin typeface="+mn-lt"/>
                <a:ea typeface="Montserrat" charset="0"/>
                <a:cs typeface="Montserrat" charset="0"/>
              </a:rPr>
              <a:t>Pioneering Sustainable Shipping Solutions</a:t>
            </a:r>
            <a:endParaRPr lang="en-US" sz="1400" b="1" i="1" dirty="0">
              <a:solidFill>
                <a:schemeClr val="accent1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27681-5DFA-40BA-81C2-E99A8EA5B952}"/>
              </a:ext>
            </a:extLst>
          </p:cNvPr>
          <p:cNvSpPr txBox="1"/>
          <p:nvPr/>
        </p:nvSpPr>
        <p:spPr>
          <a:xfrm>
            <a:off x="7258639" y="3141045"/>
            <a:ext cx="280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400" b="1" i="0" dirty="0">
                <a:solidFill>
                  <a:schemeClr val="accent2"/>
                </a:solidFill>
                <a:latin typeface="+mn-lt"/>
                <a:ea typeface="Montserrat" charset="0"/>
                <a:cs typeface="Montserrat" charset="0"/>
              </a:rPr>
              <a:t>Thank you for your attention.</a:t>
            </a:r>
            <a:endParaRPr lang="en-US" sz="2400" b="1" i="0" dirty="0">
              <a:solidFill>
                <a:schemeClr val="accent2"/>
              </a:solidFill>
              <a:latin typeface="+mn-lt"/>
              <a:ea typeface="Montserrat" charset="0"/>
              <a:cs typeface="Montserrat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C15906-B966-4FF6-8480-8873FD83A1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528" y="6208178"/>
            <a:ext cx="503652" cy="50319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32A13D-7C4E-4C87-AA06-79A3AADC8B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660" y="1624999"/>
            <a:ext cx="3030538" cy="41544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3217F1A-A46C-4517-9A70-85215C6C2A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2150" y="1624999"/>
            <a:ext cx="3030538" cy="41544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63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523BE2-5E20-441E-B50F-5A8BD2C7D271}"/>
              </a:ext>
            </a:extLst>
          </p:cNvPr>
          <p:cNvSpPr/>
          <p:nvPr/>
        </p:nvSpPr>
        <p:spPr>
          <a:xfrm>
            <a:off x="0" y="0"/>
            <a:ext cx="472162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9595D-149B-4C91-BE2D-37BD10C33F6B}"/>
              </a:ext>
            </a:extLst>
          </p:cNvPr>
          <p:cNvSpPr/>
          <p:nvPr/>
        </p:nvSpPr>
        <p:spPr>
          <a:xfrm>
            <a:off x="11446625" y="0"/>
            <a:ext cx="74537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A5C24-91BC-471E-A294-ADE4B45235CB}"/>
              </a:ext>
            </a:extLst>
          </p:cNvPr>
          <p:cNvSpPr txBox="1"/>
          <p:nvPr/>
        </p:nvSpPr>
        <p:spPr>
          <a:xfrm>
            <a:off x="8536657" y="3013501"/>
            <a:ext cx="290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i="0" dirty="0">
                <a:solidFill>
                  <a:schemeClr val="accent2"/>
                </a:solidFill>
                <a:latin typeface="+mn-lt"/>
                <a:ea typeface="Montserrat" charset="0"/>
                <a:cs typeface="Montserrat" charset="0"/>
              </a:rPr>
              <a:t>Thank you for your attention.</a:t>
            </a:r>
            <a:endParaRPr lang="en-US" sz="2400" b="1" i="0" dirty="0">
              <a:solidFill>
                <a:schemeClr val="accent2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E92ED-8E71-426C-98FE-7ADB41EDC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8119" y="943769"/>
            <a:ext cx="7348538" cy="49704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1B002-07F3-4EFB-96BB-31FC41C2F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09" y="181451"/>
            <a:ext cx="503652" cy="5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82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5DC964-EF3D-4F16-A498-3B5A3BC1E87C}"/>
              </a:ext>
            </a:extLst>
          </p:cNvPr>
          <p:cNvSpPr/>
          <p:nvPr/>
        </p:nvSpPr>
        <p:spPr>
          <a:xfrm>
            <a:off x="0" y="0"/>
            <a:ext cx="754170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12CC7-4D7C-49F4-BC86-4A721FDF2B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0465" y="889000"/>
            <a:ext cx="4163898" cy="49482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08BEB-EABF-40DC-B981-75E422B31564}"/>
              </a:ext>
            </a:extLst>
          </p:cNvPr>
          <p:cNvSpPr txBox="1"/>
          <p:nvPr/>
        </p:nvSpPr>
        <p:spPr>
          <a:xfrm>
            <a:off x="973228" y="2164071"/>
            <a:ext cx="5877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3200" dirty="0">
                <a:solidFill>
                  <a:schemeClr val="accent1"/>
                </a:solidFill>
                <a:latin typeface="Playfair Display Black" panose="00000A00000000000000" pitchFamily="2" charset="0"/>
                <a:ea typeface="Montserrat" charset="0"/>
                <a:cs typeface="Montserrat" charset="0"/>
              </a:rPr>
              <a:t>Pioneering Sustainable Shipping Solutions</a:t>
            </a:r>
            <a:endParaRPr lang="en-US" sz="3200" dirty="0">
              <a:solidFill>
                <a:schemeClr val="accent1"/>
              </a:solidFill>
              <a:latin typeface="Playfair Display Black" panose="00000A00000000000000" pitchFamily="2" charset="0"/>
              <a:ea typeface="Montserrat" charset="0"/>
              <a:cs typeface="Montserrat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7D98B-D91F-4C7D-A053-D620956A1B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5" y="6368729"/>
            <a:ext cx="417943" cy="41756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BB5C3D2-5588-4471-9F6A-4E98CF32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7" y="6300174"/>
            <a:ext cx="871813" cy="557825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8305596-0BF5-4A8D-AF00-09F751D0D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58" y="6342570"/>
            <a:ext cx="481282" cy="48516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7308F2-1999-43DD-86D0-D38BFA135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9813" y="3357563"/>
            <a:ext cx="4629150" cy="6413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Add presentation title</a:t>
            </a:r>
          </a:p>
          <a:p>
            <a:pPr lvl="0"/>
            <a:r>
              <a:rPr lang="en-GB" dirty="0"/>
              <a:t>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34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5E8C6F-A505-4C10-BA81-3572E5C93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6833" y="1115962"/>
            <a:ext cx="5664200" cy="52565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enter agenda topics in numerical order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68A682-3886-405A-8A92-C11D537F2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04625" y="6542088"/>
            <a:ext cx="439738" cy="198437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B2647D-A9C6-4228-8F3B-A2CF51764B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05313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Insert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3234BB0-6AD6-472C-AFB2-3DDCFA28ACF0}"/>
              </a:ext>
            </a:extLst>
          </p:cNvPr>
          <p:cNvSpPr txBox="1">
            <a:spLocks/>
          </p:cNvSpPr>
          <p:nvPr/>
        </p:nvSpPr>
        <p:spPr>
          <a:xfrm>
            <a:off x="4676833" y="0"/>
            <a:ext cx="5663602" cy="66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E285A-05C5-42B8-B534-11E4C9CDCC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653" y="67842"/>
            <a:ext cx="417943" cy="41756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F1123EB-2340-43E8-A3D9-B7567BD22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187" y="558137"/>
            <a:ext cx="871813" cy="557825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D99F0D89-99A7-4E7A-8CFA-EADB4A335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53" y="1173548"/>
            <a:ext cx="481282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78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Click To Enter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5" y="6368729"/>
            <a:ext cx="417943" cy="41756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022466"/>
            <a:ext cx="10972800" cy="4904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enter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B949879-FD04-44C4-A667-8A40CD4D53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2662" y="6469203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ADF3F98-C2C0-49BF-A645-3B9B83F3D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7" y="6300174"/>
            <a:ext cx="871813" cy="557825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6D038BA6-D41E-4AA3-8771-546E7619F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58" y="6342570"/>
            <a:ext cx="481282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4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A700-35DF-485A-868C-696EB337D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172"/>
            <a:ext cx="10515600" cy="5009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Your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F504-BF6D-42EB-8FAA-3270113334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97042"/>
            <a:ext cx="7690658" cy="517369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include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D4CB6-640A-4A67-9D7F-1FF36DFC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8E59-5337-45F7-8B37-C65F849C9D27}" type="datetime1">
              <a:rPr lang="en-US" smtClean="0"/>
              <a:t>1/17/2025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A831-3CDF-4A3E-8D79-5B6E7617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CF8A59F-55FD-4F34-B409-FE0146565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181" y="47172"/>
            <a:ext cx="501421" cy="50097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16FD57E-4617-4704-8083-0A23255C50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35125" y="997042"/>
            <a:ext cx="2919412" cy="519187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</p:spTree>
    <p:extLst>
      <p:ext uri="{BB962C8B-B14F-4D97-AF65-F5344CB8AC3E}">
        <p14:creationId xmlns:p14="http://schemas.microsoft.com/office/powerpoint/2010/main" val="2503927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opics Overvi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8DA3BA-B225-42E0-9478-5357C8751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89050"/>
            <a:ext cx="6240463" cy="47625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Include an overview of the topics included in your presentation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304F733-891E-44CC-BE7E-D6179EC7F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6131" y="6494760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9A5BE9-6B41-480A-AD14-B67F9657F9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3175" y="0"/>
            <a:ext cx="4568825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Insert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DB5146-6D78-413B-B5BC-C58C7B44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C34682-014E-49BB-9DF3-9254C34DB4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5" y="6368729"/>
            <a:ext cx="417943" cy="41756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D2C75EA-6BBA-4B59-A453-C37FA96BB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7" y="6300174"/>
            <a:ext cx="871813" cy="557825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030CB07F-D5AF-48FE-8D6A-B5FD95A10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58" y="6342570"/>
            <a:ext cx="481282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32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mall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4">
            <a:extLst>
              <a:ext uri="{FF2B5EF4-FFF2-40B4-BE49-F238E27FC236}">
                <a16:creationId xmlns:a16="http://schemas.microsoft.com/office/drawing/2014/main" id="{5CF3E92A-3368-420C-B179-65A88D5B8481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997791"/>
            <a:ext cx="7921658" cy="1915092"/>
          </a:xfrm>
        </p:spPr>
        <p:txBody>
          <a:bodyPr/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07A2056-E998-4A4F-B712-BB551687D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5976" y="997515"/>
            <a:ext cx="2919412" cy="19153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  <p:sp>
        <p:nvSpPr>
          <p:cNvPr id="12" name="Table Placeholder 4">
            <a:extLst>
              <a:ext uri="{FF2B5EF4-FFF2-40B4-BE49-F238E27FC236}">
                <a16:creationId xmlns:a16="http://schemas.microsoft.com/office/drawing/2014/main" id="{40B076CB-6C08-474B-A893-EC099249910E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09600" y="4109491"/>
            <a:ext cx="7921658" cy="1915092"/>
          </a:xfrm>
        </p:spPr>
        <p:txBody>
          <a:bodyPr/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6FA702-8371-42C5-A3BC-5C8B74783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5976" y="4109491"/>
            <a:ext cx="2919412" cy="19153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1AE18D-85EA-44E6-B1CC-63132E059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5650" y="6522365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15FD0A90-2A31-4BE6-99EB-E998D8C38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67137"/>
            <a:ext cx="11335789" cy="664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AA2B6C-5210-440F-8AF4-247EC6A7DC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5" y="6368729"/>
            <a:ext cx="417943" cy="41756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CD2C3E4-FDF4-4CD3-BF91-762661AFF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7" y="6300174"/>
            <a:ext cx="871813" cy="557825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5F49A857-39E6-46EC-9DE1-DEF5303F2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58" y="6342570"/>
            <a:ext cx="481282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17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Medium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E023-68ED-4172-9E3B-51A858DBDE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67137"/>
            <a:ext cx="11352415" cy="664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7338D18-EB6A-4EB9-8302-B2C7CFCA04C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997790"/>
            <a:ext cx="8260080" cy="519112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10489C-E351-4793-962B-7668ADD68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35125" y="997042"/>
            <a:ext cx="2919412" cy="519187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F331FA7-F5F7-4BE7-9022-4B3E012D3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14799" y="6522365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D637C8-32C8-4856-997C-81F8814088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5" y="6368729"/>
            <a:ext cx="417943" cy="41756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82B650-12B3-4EEA-AA4D-4A2DC0A0A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7" y="6300174"/>
            <a:ext cx="871813" cy="557825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9FBE1CBC-74F3-4636-BBFE-ECFE3EA18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58" y="6342570"/>
            <a:ext cx="481282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98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Medium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E023-68ED-4172-9E3B-51A858DBDE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67137"/>
            <a:ext cx="11352415" cy="664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7338D18-EB6A-4EB9-8302-B2C7CFCA04C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997790"/>
            <a:ext cx="11352414" cy="265537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10489C-E351-4793-962B-7668ADD68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56362"/>
            <a:ext cx="11285914" cy="206124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F331FA7-F5F7-4BE7-9022-4B3E012D3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14799" y="6522365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03AC0-4175-402B-878E-76F337C354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5" y="6368729"/>
            <a:ext cx="417943" cy="41756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3029571-6946-4D08-9A37-3DB859FCC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7" y="6300174"/>
            <a:ext cx="871813" cy="557825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31E95E35-28AA-4BC7-998D-E80BB283A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58" y="6342570"/>
            <a:ext cx="481282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5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Medium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E023-68ED-4172-9E3B-51A858DBDE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67137"/>
            <a:ext cx="11352415" cy="664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7338D18-EB6A-4EB9-8302-B2C7CFCA04C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997790"/>
            <a:ext cx="5358938" cy="265537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10489C-E351-4793-962B-7668ADD68B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56362"/>
            <a:ext cx="11285914" cy="206124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F331FA7-F5F7-4BE7-9022-4B3E012D3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14799" y="6522365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343D83ED-AB41-4E18-A555-2988DB7786E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251575" y="998538"/>
            <a:ext cx="5330825" cy="26543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9AD372-F8B1-453A-95AE-02E18422F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5" y="6368729"/>
            <a:ext cx="417943" cy="41756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67FADE2-CB01-462C-9273-F967A54B6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7" y="6300174"/>
            <a:ext cx="871813" cy="557825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589B68B6-7A85-460B-9470-E70DAA976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58" y="6342570"/>
            <a:ext cx="481282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945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Large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4DBF-EFA2-42C7-8F1B-CF520FC9F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9AB5A83-F904-4237-98FF-01C123387BA0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980682"/>
            <a:ext cx="10972800" cy="51466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GB" dirty="0"/>
              <a:t>Insert Table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F2152A8-1065-421D-B3C7-A19BA15BF3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2662" y="6522365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F9594-075B-4812-907D-64F89AD0C6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5" y="6368729"/>
            <a:ext cx="417943" cy="41756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4BF44C-9634-49BB-BDB0-978611D6E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7" y="6300174"/>
            <a:ext cx="871813" cy="557825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7865653-2D5D-4E86-9EBC-B9B7B052C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58" y="6342570"/>
            <a:ext cx="481282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42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66890"/>
            <a:ext cx="10515600" cy="564947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Enter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9166"/>
            <a:ext cx="5181600" cy="5381509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069166"/>
            <a:ext cx="5181600" cy="5381509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3EC7-D7BE-4786-B5DE-462CD4293837}" type="datetime1">
              <a:rPr lang="en-US" smtClean="0"/>
              <a:t>1/17/2025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BB4FD39-C839-4C4F-81E2-A825C96B8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7531" y="6586674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F97745-099F-4692-99EF-FBA75F475C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653" y="67842"/>
            <a:ext cx="417943" cy="41756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9785052-562F-4EE4-9D29-DAF23CA65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187" y="558137"/>
            <a:ext cx="871813" cy="557825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2DB38E2E-634C-4447-952B-EC1E0F6D1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53" y="1173548"/>
            <a:ext cx="481282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26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C2D2-C1EB-4946-92DF-7A9F2BB78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4300"/>
            <a:ext cx="10972800" cy="6647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65E91-4D44-43B6-B7DF-ABA06E9660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876" y="6513881"/>
            <a:ext cx="1385848" cy="227527"/>
          </a:xfrm>
          <a:prstGeom prst="rect">
            <a:avLst/>
          </a:prstGeom>
          <a:noFill/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BB7F654-82BC-4334-BB18-317D853D5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6131" y="6494760"/>
            <a:ext cx="439738" cy="198437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55359932-3216-47FC-A2CB-2F915C37CD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8AAF3-2857-4DBB-9446-D33B338E20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5" y="6368729"/>
            <a:ext cx="417943" cy="4175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20B3E50-CEC5-4CBD-AEE4-608E279A7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7" y="6300174"/>
            <a:ext cx="871813" cy="557825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ABA77B94-AC75-4B35-87E4-8E81013D8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58" y="6342570"/>
            <a:ext cx="481282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B67E9B-1CAC-4365-ADE0-0778B03B4EB1}"/>
              </a:ext>
            </a:extLst>
          </p:cNvPr>
          <p:cNvSpPr txBox="1"/>
          <p:nvPr/>
        </p:nvSpPr>
        <p:spPr>
          <a:xfrm>
            <a:off x="485481" y="935397"/>
            <a:ext cx="490193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b="1" i="1" dirty="0">
                <a:solidFill>
                  <a:schemeClr val="accent1"/>
                </a:solidFill>
                <a:latin typeface="+mn-lt"/>
                <a:ea typeface="Montserrat" charset="0"/>
                <a:cs typeface="Montserrat" charset="0"/>
              </a:rPr>
              <a:t>Pioneering Sustainable Shipping Solutions</a:t>
            </a:r>
            <a:endParaRPr lang="en-US" sz="1400" b="1" i="1" dirty="0">
              <a:solidFill>
                <a:schemeClr val="accent1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27681-5DFA-40BA-81C2-E99A8EA5B952}"/>
              </a:ext>
            </a:extLst>
          </p:cNvPr>
          <p:cNvSpPr txBox="1"/>
          <p:nvPr/>
        </p:nvSpPr>
        <p:spPr>
          <a:xfrm>
            <a:off x="7258639" y="3141045"/>
            <a:ext cx="280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400" b="1" i="0" dirty="0">
                <a:solidFill>
                  <a:schemeClr val="accent2"/>
                </a:solidFill>
                <a:latin typeface="+mn-lt"/>
                <a:ea typeface="Montserrat" charset="0"/>
                <a:cs typeface="Montserrat" charset="0"/>
              </a:rPr>
              <a:t>Thank you for your attention.</a:t>
            </a:r>
            <a:endParaRPr lang="en-US" sz="2400" b="1" i="0" dirty="0">
              <a:solidFill>
                <a:schemeClr val="accent2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32A13D-7C4E-4C87-AA06-79A3AADC8B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660" y="1624999"/>
            <a:ext cx="3030538" cy="41544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3217F1A-A46C-4517-9A70-85215C6C2A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2150" y="1624999"/>
            <a:ext cx="3030538" cy="41544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5FAA5-9B91-4683-8BF4-87536E2D58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092" y="6368730"/>
            <a:ext cx="417943" cy="41756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A1C6980-3644-4CD1-AFD9-887D5B09C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14" y="6300175"/>
            <a:ext cx="871813" cy="557825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F710A849-1D9B-4B95-B5DD-80767C481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395" y="6342571"/>
            <a:ext cx="481282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17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523BE2-5E20-441E-B50F-5A8BD2C7D271}"/>
              </a:ext>
            </a:extLst>
          </p:cNvPr>
          <p:cNvSpPr/>
          <p:nvPr/>
        </p:nvSpPr>
        <p:spPr>
          <a:xfrm>
            <a:off x="0" y="0"/>
            <a:ext cx="472162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9595D-149B-4C91-BE2D-37BD10C33F6B}"/>
              </a:ext>
            </a:extLst>
          </p:cNvPr>
          <p:cNvSpPr/>
          <p:nvPr/>
        </p:nvSpPr>
        <p:spPr>
          <a:xfrm>
            <a:off x="11446625" y="0"/>
            <a:ext cx="74537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A5C24-91BC-471E-A294-ADE4B45235CB}"/>
              </a:ext>
            </a:extLst>
          </p:cNvPr>
          <p:cNvSpPr txBox="1"/>
          <p:nvPr/>
        </p:nvSpPr>
        <p:spPr>
          <a:xfrm>
            <a:off x="8536657" y="3013501"/>
            <a:ext cx="290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i="0" dirty="0">
                <a:solidFill>
                  <a:schemeClr val="accent2"/>
                </a:solidFill>
                <a:latin typeface="+mn-lt"/>
                <a:ea typeface="Montserrat" charset="0"/>
                <a:cs typeface="Montserrat" charset="0"/>
              </a:rPr>
              <a:t>Thank you for your attention.</a:t>
            </a:r>
            <a:endParaRPr lang="en-US" sz="2400" b="1" i="0" dirty="0">
              <a:solidFill>
                <a:schemeClr val="accent2"/>
              </a:solidFill>
              <a:latin typeface="+mn-lt"/>
              <a:ea typeface="Montserrat" charset="0"/>
              <a:cs typeface="Montserrat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E92ED-8E71-426C-98FE-7ADB41EDC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8119" y="943769"/>
            <a:ext cx="7348538" cy="49704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7E2B86-B43B-4A38-A264-C5264FF588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3" y="92781"/>
            <a:ext cx="417943" cy="41756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A2A1E95-F535-4677-B770-AA2A0A58D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" y="583076"/>
            <a:ext cx="871813" cy="557825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706D1384-3ED6-4EC3-9768-1E1C60255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3" y="1198487"/>
            <a:ext cx="481282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1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A700-35DF-485A-868C-696EB337D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172"/>
            <a:ext cx="10515600" cy="5009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Your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D4CB6-640A-4A67-9D7F-1FF36DFC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85F2-7DA9-4096-AA2E-2F464CF59618}" type="datetime1">
              <a:rPr lang="en-US" smtClean="0"/>
              <a:t>1/17/2025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A831-3CDF-4A3E-8D79-5B6E7617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CF8A59F-55FD-4F34-B409-FE0146565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182" y="47172"/>
            <a:ext cx="501421" cy="50097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16FD57E-4617-4704-8083-0A23255C50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35125" y="997042"/>
            <a:ext cx="2919412" cy="519187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Enter table comments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57111271-7E70-442C-B278-AFFDCC5900B2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838200" y="996950"/>
            <a:ext cx="7889875" cy="5192713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GB" dirty="0"/>
              <a:t>Click to add a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A700-35DF-485A-868C-696EB337D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172"/>
            <a:ext cx="10515600" cy="5009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Your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D4CB6-640A-4A67-9D7F-1FF36DFC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C9D8-0C7B-43BD-A752-90522215DD1E}" type="datetime1">
              <a:rPr lang="en-US" smtClean="0"/>
              <a:t>1/17/2025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A831-3CDF-4A3E-8D79-5B6E7617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CF8A59F-55FD-4F34-B409-FE0146565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617" y="47172"/>
            <a:ext cx="501421" cy="50097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16FD57E-4617-4704-8083-0A23255C50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35125" y="997043"/>
            <a:ext cx="2919412" cy="24319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57111271-7E70-442C-B278-AFFDCC5900B2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838200" y="996951"/>
            <a:ext cx="7889875" cy="2432050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GB" dirty="0"/>
              <a:t>Click to add a table</a:t>
            </a:r>
            <a:endParaRPr lang="en-US" dirty="0"/>
          </a:p>
        </p:txBody>
      </p:sp>
      <p:sp>
        <p:nvSpPr>
          <p:cNvPr id="11" name="Table Placeholder 9">
            <a:extLst>
              <a:ext uri="{FF2B5EF4-FFF2-40B4-BE49-F238E27FC236}">
                <a16:creationId xmlns:a16="http://schemas.microsoft.com/office/drawing/2014/main" id="{8C4CC0CF-B5A0-4BD4-BEB4-C8EC2DCDDDC7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838199" y="3560042"/>
            <a:ext cx="7889875" cy="2432050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GB" dirty="0"/>
              <a:t>Click to add a table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F68AE5-B01B-43F2-9352-4A3103B046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35125" y="3560134"/>
            <a:ext cx="2919412" cy="24319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04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A700-35DF-485A-868C-696EB337D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172"/>
            <a:ext cx="10515600" cy="5009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Your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D4CB6-640A-4A67-9D7F-1FF36DFC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5908-F089-4482-A396-1754DD901A68}" type="datetime1">
              <a:rPr lang="en-US" smtClean="0"/>
              <a:t>1/17/2025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A831-3CDF-4A3E-8D79-5B6E7617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CF8A59F-55FD-4F34-B409-FE0146565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617" y="47172"/>
            <a:ext cx="501421" cy="50097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16FD57E-4617-4704-8083-0A23255C50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35125" y="997043"/>
            <a:ext cx="2919412" cy="24319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57111271-7E70-442C-B278-AFFDCC5900B2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838200" y="996951"/>
            <a:ext cx="7889875" cy="2432050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GB" dirty="0"/>
              <a:t>Click to add a table</a:t>
            </a:r>
            <a:endParaRPr lang="en-US" dirty="0"/>
          </a:p>
        </p:txBody>
      </p:sp>
      <p:sp>
        <p:nvSpPr>
          <p:cNvPr id="11" name="Table Placeholder 9">
            <a:extLst>
              <a:ext uri="{FF2B5EF4-FFF2-40B4-BE49-F238E27FC236}">
                <a16:creationId xmlns:a16="http://schemas.microsoft.com/office/drawing/2014/main" id="{8C4CC0CF-B5A0-4BD4-BEB4-C8EC2DCDDDC7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838199" y="3560042"/>
            <a:ext cx="7889875" cy="2432050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GB" dirty="0"/>
              <a:t>Click to add a table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F68AE5-B01B-43F2-9352-4A3103B046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35125" y="3560134"/>
            <a:ext cx="2919412" cy="24319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34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173"/>
            <a:ext cx="10515600" cy="50097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Add Your Title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ADBE-3F9E-4239-B0E2-41FDD2F7F9C8}" type="datetime1">
              <a:rPr lang="en-US" smtClean="0"/>
              <a:t>1/17/2025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234A1A5-0E48-4E36-AF4B-7AAD721F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617" y="47172"/>
            <a:ext cx="501421" cy="5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7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B67E9B-1CAC-4365-ADE0-0778B03B4EB1}"/>
              </a:ext>
            </a:extLst>
          </p:cNvPr>
          <p:cNvSpPr txBox="1"/>
          <p:nvPr/>
        </p:nvSpPr>
        <p:spPr>
          <a:xfrm>
            <a:off x="485480" y="867869"/>
            <a:ext cx="641720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2400" b="1" i="1" dirty="0">
                <a:solidFill>
                  <a:schemeClr val="accent1"/>
                </a:solidFill>
                <a:latin typeface="+mj-lt"/>
                <a:ea typeface="Montserrat" charset="0"/>
                <a:cs typeface="Montserrat" charset="0"/>
              </a:rPr>
              <a:t>Pioneering Sustainable Shipping Solutions</a:t>
            </a:r>
            <a:endParaRPr lang="en-US" sz="2400" b="1" i="1" dirty="0">
              <a:solidFill>
                <a:schemeClr val="accent1"/>
              </a:solidFill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27681-5DFA-40BA-81C2-E99A8EA5B952}"/>
              </a:ext>
            </a:extLst>
          </p:cNvPr>
          <p:cNvSpPr txBox="1"/>
          <p:nvPr/>
        </p:nvSpPr>
        <p:spPr>
          <a:xfrm>
            <a:off x="7258640" y="3181541"/>
            <a:ext cx="400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400" b="1" i="0" dirty="0">
                <a:solidFill>
                  <a:schemeClr val="accent2"/>
                </a:solidFill>
                <a:latin typeface="+mn-lt"/>
                <a:ea typeface="Montserrat" charset="0"/>
                <a:cs typeface="Montserrat" charset="0"/>
              </a:rPr>
              <a:t>Thank you for your attention.</a:t>
            </a:r>
            <a:endParaRPr lang="en-US" sz="2400" b="1" i="0" dirty="0">
              <a:solidFill>
                <a:schemeClr val="accent2"/>
              </a:solidFill>
              <a:latin typeface="+mn-lt"/>
              <a:ea typeface="Montserrat" charset="0"/>
              <a:cs typeface="Montserrat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C15906-B966-4FF6-8480-8873FD83A1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528" y="6208178"/>
            <a:ext cx="503652" cy="50319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32A13D-7C4E-4C87-AA06-79A3AADC8B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660" y="1624999"/>
            <a:ext cx="3030538" cy="41544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on the icon to add a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3217F1A-A46C-4517-9A70-85215C6C2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72150" y="1624999"/>
            <a:ext cx="3030538" cy="41544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on the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88386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B949A-6C93-4DC4-B83D-0DD9D5EA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39"/>
            <a:ext cx="10515600" cy="57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D343A-A2C9-4603-9531-FD066B58D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77974"/>
            <a:ext cx="10515600" cy="5182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49EC-B7F0-4C95-BD67-B458D0DCD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BCD9-6C67-44C4-A1DC-AA6D8EB6AFF7}" type="datetime1">
              <a:rPr lang="en-US" smtClean="0"/>
              <a:t>1/17/2025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8A98F-2A13-4FBA-A754-22B283C66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522DD-E23F-4AB5-8211-BF47C0DA0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7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97" r:id="rId2"/>
    <p:sldLayoutId id="2147483779" r:id="rId3"/>
    <p:sldLayoutId id="2147483789" r:id="rId4"/>
    <p:sldLayoutId id="2147483790" r:id="rId5"/>
    <p:sldLayoutId id="2147483791" r:id="rId6"/>
    <p:sldLayoutId id="2147483796" r:id="rId7"/>
    <p:sldLayoutId id="2147483794" r:id="rId8"/>
    <p:sldLayoutId id="2147483792" r:id="rId9"/>
    <p:sldLayoutId id="2147483793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7137"/>
            <a:ext cx="10972800" cy="66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05840"/>
            <a:ext cx="10972800" cy="551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37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31" r:id="rId2"/>
    <p:sldLayoutId id="2147483740" r:id="rId3"/>
    <p:sldLayoutId id="2147483741" r:id="rId4"/>
    <p:sldLayoutId id="2147483742" r:id="rId5"/>
    <p:sldLayoutId id="2147483746" r:id="rId6"/>
    <p:sldLayoutId id="2147483744" r:id="rId7"/>
    <p:sldLayoutId id="2147483743" r:id="rId8"/>
    <p:sldLayoutId id="2147483663" r:id="rId9"/>
    <p:sldLayoutId id="2147483739" r:id="rId10"/>
    <p:sldLayoutId id="2147483745" r:id="rId11"/>
    <p:sldLayoutId id="2147483675" r:id="rId12"/>
    <p:sldLayoutId id="214748374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3925C"/>
        </a:buClr>
        <a:buFont typeface="Arial"/>
        <a:buChar char="•"/>
        <a:defRPr sz="24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BCBC"/>
        </a:buClr>
        <a:buFont typeface="Arial"/>
        <a:buChar char="•"/>
        <a:defRPr sz="20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/>
        <a:buChar char="•"/>
        <a:defRPr sz="18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/>
        <a:buChar char="•"/>
        <a:defRPr sz="16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/>
        <a:buChar char="•"/>
        <a:defRPr sz="16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7137"/>
            <a:ext cx="10972800" cy="66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05840"/>
            <a:ext cx="10972800" cy="551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69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3925C"/>
        </a:buClr>
        <a:buFont typeface="Arial"/>
        <a:buChar char="•"/>
        <a:defRPr sz="24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BCBC"/>
        </a:buClr>
        <a:buFont typeface="Arial"/>
        <a:buChar char="•"/>
        <a:defRPr sz="20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/>
        <a:buChar char="•"/>
        <a:defRPr sz="18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/>
        <a:buChar char="•"/>
        <a:defRPr sz="16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/>
        <a:buChar char="•"/>
        <a:defRPr sz="16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7137"/>
            <a:ext cx="10972800" cy="66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05840"/>
            <a:ext cx="10972800" cy="551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26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3925C"/>
        </a:buClr>
        <a:buFont typeface="Arial"/>
        <a:buChar char="•"/>
        <a:defRPr sz="24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BCBC"/>
        </a:buClr>
        <a:buFont typeface="Arial"/>
        <a:buChar char="•"/>
        <a:defRPr sz="20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/>
        <a:buChar char="•"/>
        <a:defRPr sz="18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/>
        <a:buChar char="•"/>
        <a:defRPr sz="16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/>
        <a:buChar char="•"/>
        <a:defRPr sz="1600" b="0" i="0" kern="1200">
          <a:solidFill>
            <a:srgbClr val="266764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F075859-063E-4DD7-B0F6-D805F958F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461" y="3429000"/>
            <a:ext cx="7206423" cy="646792"/>
          </a:xfrm>
        </p:spPr>
        <p:txBody>
          <a:bodyPr/>
          <a:lstStyle/>
          <a:p>
            <a:r>
              <a:rPr lang="en-US" dirty="0" err="1"/>
              <a:t>Arbeidsgivers</a:t>
            </a:r>
            <a:r>
              <a:rPr lang="en-US" dirty="0"/>
              <a:t> </a:t>
            </a:r>
            <a:r>
              <a:rPr lang="en-US" dirty="0" err="1"/>
              <a:t>aktivitets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redegjørelsesplikt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A86674D-EAC5-4CE7-8699-9BFC58A5C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462" y="4188648"/>
            <a:ext cx="7206423" cy="549606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C990-7161-4C12-A384-13729854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20883A-9254-4EF9-A7D9-80270E725DC6}" type="datetime1">
              <a:rPr lang="en-US" smtClean="0"/>
              <a:pPr>
                <a:spcAft>
                  <a:spcPts val="600"/>
                </a:spcAft>
              </a:pPr>
              <a:t>1/17/2025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86008-B6FE-43B0-A664-252F49AC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0522DD-E23F-4AB5-8211-BF47C0DA0E12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7" name="Picture Placeholder 4" descr="People in meeting">
            <a:extLst>
              <a:ext uri="{FF2B5EF4-FFF2-40B4-BE49-F238E27FC236}">
                <a16:creationId xmlns:a16="http://schemas.microsoft.com/office/drawing/2014/main" id="{E5AC2999-AF7A-4D9F-A456-A51CA35E0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7" t="1" r="18386" b="-9560"/>
          <a:stretch/>
        </p:blipFill>
        <p:spPr>
          <a:xfrm>
            <a:off x="7660433" y="136525"/>
            <a:ext cx="438227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511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708-02CC-491D-94A9-77E5D35A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- </a:t>
            </a:r>
            <a:r>
              <a:rPr lang="en-US" dirty="0" err="1"/>
              <a:t>Likestillings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diskrimineringsloven</a:t>
            </a:r>
            <a:r>
              <a:rPr lang="en-US" dirty="0"/>
              <a:t> § 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EB79-B5EC-4381-9DD8-7965F5FE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290"/>
            <a:ext cx="10515600" cy="5448622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Alle arbeidsgivere skal, innenfor sin virksomhet, arbeide </a:t>
            </a:r>
            <a:r>
              <a:rPr lang="nb-NO" b="1" dirty="0"/>
              <a:t>aktivt, målrettet og planmessig</a:t>
            </a:r>
            <a:r>
              <a:rPr lang="nb-NO" dirty="0"/>
              <a:t> for å </a:t>
            </a:r>
            <a:r>
              <a:rPr lang="nb-NO" b="1" dirty="0"/>
              <a:t>fremme likestilling, hindre diskriminering </a:t>
            </a:r>
            <a:r>
              <a:rPr lang="nb-NO" dirty="0"/>
              <a:t>på grunn av </a:t>
            </a:r>
            <a:r>
              <a:rPr lang="nb-NO" dirty="0">
                <a:solidFill>
                  <a:schemeClr val="accent3"/>
                </a:solidFill>
              </a:rPr>
              <a:t>kjønn, graviditet, permisjon ved fødsel eller adopsjon, omsorgsoppgaver, etnisitet, religion, livssyn, funksjonsnedsettelse, seksuell orientering, kjønnsidentitet, kjønnsuttrykk, eller kombinasjoner av disse grunnlagene</a:t>
            </a:r>
            <a:r>
              <a:rPr lang="nb-NO" dirty="0"/>
              <a:t>, </a:t>
            </a:r>
            <a:r>
              <a:rPr lang="nb-NO" b="1" dirty="0"/>
              <a:t>og søke å hindre </a:t>
            </a:r>
            <a:r>
              <a:rPr lang="nb-NO" dirty="0">
                <a:solidFill>
                  <a:schemeClr val="accent3"/>
                </a:solidFill>
              </a:rPr>
              <a:t>trakassering, seksuell trakassering og kjønnsbasert vold</a:t>
            </a:r>
            <a:r>
              <a:rPr lang="nb-NO" dirty="0"/>
              <a:t>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Arbeidet skal </a:t>
            </a:r>
            <a:r>
              <a:rPr lang="nb-NO" b="1" dirty="0"/>
              <a:t>blant annet </a:t>
            </a:r>
            <a:r>
              <a:rPr lang="nb-NO" dirty="0"/>
              <a:t>omfatte områdene </a:t>
            </a:r>
            <a:r>
              <a:rPr lang="nb-NO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rekruttering, lønns- og arbeidsvilkår, forfremmelse, utviklingsmuligheter, tilrettelegging og mulighet for å kombinere arbeid og familieliv […]</a:t>
            </a:r>
            <a:r>
              <a:rPr lang="nb-NO" dirty="0"/>
              <a:t> I alle offentlige virksomheter, uavhengig av størrelse, og </a:t>
            </a:r>
            <a:r>
              <a:rPr lang="nb-NO" b="1" dirty="0"/>
              <a:t>i private virksomheter som jevnlig sysselsetter mer enn 50 ansatte</a:t>
            </a:r>
            <a:r>
              <a:rPr lang="nb-NO" dirty="0"/>
              <a:t> </a:t>
            </a:r>
          </a:p>
          <a:p>
            <a:pPr lvl="1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a) undersøke om det finnes risiko for diskriminering eller andre hindre for likestilling, herunder </a:t>
            </a:r>
            <a:r>
              <a:rPr lang="nb-NO" u="sng" dirty="0">
                <a:solidFill>
                  <a:schemeClr val="bg1">
                    <a:lumMod val="50000"/>
                  </a:schemeClr>
                </a:solidFill>
              </a:rPr>
              <a:t>annethvert år kartlegge lønnsforhold fordelt etter kjønn og bruken av ufrivillig deltidsarbeid </a:t>
            </a:r>
          </a:p>
          <a:p>
            <a:pPr lvl="1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b) analysere årsakene til identifiserte risikoer </a:t>
            </a:r>
          </a:p>
          <a:p>
            <a:pPr lvl="1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c) iverksette tiltak som er egnet til å motvirke diskriminering, og bidra til økt likestilling og mangfold i virksomheten og </a:t>
            </a:r>
          </a:p>
          <a:p>
            <a:pPr lvl="1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d) vurdere resultater av arbeidet etter bokstav a til c </a:t>
            </a:r>
          </a:p>
          <a:p>
            <a:pPr lvl="1"/>
            <a:endParaRPr lang="nb-NO" dirty="0"/>
          </a:p>
          <a:p>
            <a:r>
              <a:rPr lang="nb-NO" dirty="0"/>
              <a:t>Arbeid skal skje fortløpende og i samarbeid med de ansattes representanter.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ED4CD-8D54-4FBE-AEEE-762DD147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5047-6FB7-494D-BAC3-665D1B35CF72}" type="datetime1">
              <a:rPr lang="en-US" smtClean="0"/>
              <a:t>1/17/2025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CF70C-5385-4CE0-8BBF-C5CC9562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9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066660-51D9-4B73-A33E-69C33A0A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72"/>
            <a:ext cx="10515600" cy="500971"/>
          </a:xfrm>
        </p:spPr>
        <p:txBody>
          <a:bodyPr/>
          <a:lstStyle/>
          <a:p>
            <a:r>
              <a:rPr lang="en-US" dirty="0"/>
              <a:t>Fire-</a:t>
            </a:r>
            <a:r>
              <a:rPr lang="en-US" dirty="0" err="1"/>
              <a:t>stegs</a:t>
            </a:r>
            <a:r>
              <a:rPr lang="en-US" dirty="0"/>
              <a:t> </a:t>
            </a:r>
            <a:r>
              <a:rPr lang="en-US" dirty="0" err="1"/>
              <a:t>arbeidsmetode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2DD53-EA9A-4078-8E44-0DAC1A2C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D5047-6FB7-494D-BAC3-665D1B35CF72}" type="datetime1">
              <a:rPr lang="en-US" smtClean="0"/>
              <a:pPr>
                <a:spcAft>
                  <a:spcPts val="600"/>
                </a:spcAft>
              </a:pPr>
              <a:t>1/17/2025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86ADE-43B4-4057-94CD-604F783A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0522DD-E23F-4AB5-8211-BF47C0DA0E1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C922261-608B-4FE0-A227-1AA80D8A8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976049"/>
              </p:ext>
            </p:extLst>
          </p:nvPr>
        </p:nvGraphicFramePr>
        <p:xfrm>
          <a:off x="2237791" y="997042"/>
          <a:ext cx="7690658" cy="517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41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565C-FE5F-4C31-BB60-5465F100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Rekruttering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3A505D4-D3DF-4861-9DCC-ECB980CF0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320099"/>
              </p:ext>
            </p:extLst>
          </p:nvPr>
        </p:nvGraphicFramePr>
        <p:xfrm>
          <a:off x="838200" y="605706"/>
          <a:ext cx="10515603" cy="614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412247370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8192021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68179928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66644129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9659613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01194073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42337609"/>
                    </a:ext>
                  </a:extLst>
                </a:gridCol>
              </a:tblGrid>
              <a:tr h="972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Risiko for </a:t>
                      </a:r>
                      <a:r>
                        <a:rPr lang="en-US" sz="1400" dirty="0" err="1"/>
                        <a:t>diskriminering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og</a:t>
                      </a:r>
                      <a:r>
                        <a:rPr lang="en-US" sz="1400" dirty="0"/>
                        <a:t> hinder for </a:t>
                      </a:r>
                      <a:r>
                        <a:rPr lang="en-US" sz="1400" dirty="0" err="1"/>
                        <a:t>likestilling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Årsaker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bakgrunn</a:t>
                      </a:r>
                      <a:r>
                        <a:rPr lang="en-US" sz="1400" dirty="0"/>
                        <a:t> for </a:t>
                      </a:r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Mål</a:t>
                      </a:r>
                      <a:r>
                        <a:rPr lang="en-US" sz="1400" dirty="0"/>
                        <a:t> for </a:t>
                      </a:r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Ansvarlig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Evaluere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resultat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99020"/>
                  </a:ext>
                </a:extLst>
              </a:tr>
              <a:tr h="849930">
                <a:tc>
                  <a:txBody>
                    <a:bodyPr/>
                    <a:lstStyle/>
                    <a:p>
                      <a:r>
                        <a:rPr lang="en-US" sz="1000" dirty="0"/>
                        <a:t>For </a:t>
                      </a:r>
                      <a:r>
                        <a:rPr lang="en-US" sz="1000" dirty="0" err="1"/>
                        <a:t>få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kvinner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rekrutteringsprosesser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Mannsdominert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bransje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og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andelen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menn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lå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på</a:t>
                      </a:r>
                      <a:r>
                        <a:rPr lang="en-US" sz="1000" dirty="0"/>
                        <a:t> 75% </a:t>
                      </a:r>
                      <a:r>
                        <a:rPr lang="en-US" sz="1000" dirty="0" err="1"/>
                        <a:t>i</a:t>
                      </a:r>
                      <a:r>
                        <a:rPr lang="en-US" sz="1000" dirty="0"/>
                        <a:t> 2021.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Krav </a:t>
                      </a:r>
                      <a:r>
                        <a:rPr lang="en-US" sz="1000" dirty="0" err="1"/>
                        <a:t>til</a:t>
                      </a:r>
                      <a:r>
                        <a:rPr lang="en-US" sz="1000" dirty="0"/>
                        <a:t> at </a:t>
                      </a:r>
                      <a:r>
                        <a:rPr lang="en-US" sz="1000" dirty="0" err="1"/>
                        <a:t>begge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kjønn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skal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være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representert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som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kandidater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ved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førstegangsintervju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Minst</a:t>
                      </a:r>
                      <a:r>
                        <a:rPr lang="en-US" sz="1000" dirty="0"/>
                        <a:t> 40% </a:t>
                      </a:r>
                      <a:r>
                        <a:rPr lang="en-US" sz="1000" dirty="0" err="1"/>
                        <a:t>kvinner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på</a:t>
                      </a:r>
                      <a:r>
                        <a:rPr lang="en-US" sz="1000" dirty="0"/>
                        <a:t> alle </a:t>
                      </a:r>
                      <a:r>
                        <a:rPr lang="en-US" sz="1000" dirty="0" err="1"/>
                        <a:t>nivå</a:t>
                      </a:r>
                      <a:r>
                        <a:rPr lang="en-US" sz="1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Igangsatt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Andelen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kvinner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fortsatt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lav</a:t>
                      </a:r>
                      <a:r>
                        <a:rPr lang="en-US" sz="1000" dirty="0"/>
                        <a:t>, men HR </a:t>
                      </a:r>
                      <a:r>
                        <a:rPr lang="en-US" sz="1000" dirty="0" err="1"/>
                        <a:t>har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en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bevisttgjøring</a:t>
                      </a:r>
                      <a:r>
                        <a:rPr lang="en-US" sz="1000" dirty="0"/>
                        <a:t> om </a:t>
                      </a:r>
                      <a:r>
                        <a:rPr lang="en-US" sz="1000" dirty="0" err="1"/>
                        <a:t>dette</a:t>
                      </a:r>
                      <a:r>
                        <a:rPr lang="en-US" sz="1000" dirty="0"/>
                        <a:t>. Andel </a:t>
                      </a:r>
                      <a:r>
                        <a:rPr lang="en-US" sz="1000" dirty="0" err="1"/>
                        <a:t>menn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som</a:t>
                      </a:r>
                      <a:r>
                        <a:rPr lang="en-US" sz="1000" dirty="0"/>
                        <a:t> var </a:t>
                      </a:r>
                      <a:r>
                        <a:rPr lang="en-US" sz="1000" dirty="0" err="1"/>
                        <a:t>på</a:t>
                      </a:r>
                      <a:r>
                        <a:rPr lang="en-US" sz="1000" dirty="0"/>
                        <a:t> 75% I 2021 er </a:t>
                      </a:r>
                      <a:r>
                        <a:rPr lang="en-US" sz="1000" dirty="0" err="1"/>
                        <a:t>nå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på</a:t>
                      </a:r>
                      <a:r>
                        <a:rPr lang="en-US" sz="1000" dirty="0"/>
                        <a:t> 69% I 2024, </a:t>
                      </a:r>
                      <a:r>
                        <a:rPr lang="en-US" sz="1000" dirty="0" err="1"/>
                        <a:t>som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betyr</a:t>
                      </a:r>
                      <a:r>
                        <a:rPr lang="en-US" sz="1000" dirty="0"/>
                        <a:t> at </a:t>
                      </a:r>
                      <a:r>
                        <a:rPr lang="en-US" sz="1000" dirty="0" err="1"/>
                        <a:t>kvinneandelen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har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økt</a:t>
                      </a:r>
                      <a:r>
                        <a:rPr lang="en-US" sz="1000" dirty="0"/>
                        <a:t> med 6% </a:t>
                      </a:r>
                      <a:r>
                        <a:rPr lang="en-US" sz="1000" dirty="0" err="1"/>
                        <a:t>siden</a:t>
                      </a:r>
                      <a:r>
                        <a:rPr lang="en-US" sz="1000" dirty="0"/>
                        <a:t> 2021. 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748792"/>
                  </a:ext>
                </a:extLst>
              </a:tr>
              <a:tr h="849930">
                <a:tc>
                  <a:txBody>
                    <a:bodyPr/>
                    <a:lstStyle/>
                    <a:p>
                      <a:r>
                        <a:rPr lang="en-US" sz="1000" dirty="0"/>
                        <a:t>Risiko for at </a:t>
                      </a:r>
                      <a:r>
                        <a:rPr lang="en-US" sz="1000" dirty="0" err="1"/>
                        <a:t>ledere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blir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påvirket</a:t>
                      </a:r>
                      <a:r>
                        <a:rPr lang="en-US" sz="1000" dirty="0"/>
                        <a:t> av bias I </a:t>
                      </a:r>
                      <a:r>
                        <a:rPr lang="en-US" sz="1000" dirty="0" err="1"/>
                        <a:t>intervju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Ubevisste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holdninger</a:t>
                      </a:r>
                      <a:r>
                        <a:rPr lang="en-US" sz="1000" dirty="0"/>
                        <a:t>. </a:t>
                      </a:r>
                      <a:r>
                        <a:rPr lang="en-US" sz="1000" dirty="0" err="1"/>
                        <a:t>Ansetter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personer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som</a:t>
                      </a:r>
                      <a:r>
                        <a:rPr lang="en-US" sz="1000" dirty="0"/>
                        <a:t> passer “A4” </a:t>
                      </a:r>
                      <a:r>
                        <a:rPr lang="en-US" sz="1000" dirty="0" err="1"/>
                        <a:t>boksen</a:t>
                      </a:r>
                      <a:r>
                        <a:rPr lang="en-US" sz="1000" dirty="0"/>
                        <a:t>. </a:t>
                      </a:r>
                      <a:r>
                        <a:rPr lang="en-US" sz="1000" dirty="0" err="1"/>
                        <a:t>Personalhåndboken</a:t>
                      </a:r>
                      <a:r>
                        <a:rPr lang="en-US" sz="1000" dirty="0"/>
                        <a:t> setter </a:t>
                      </a:r>
                      <a:r>
                        <a:rPr lang="en-US" sz="1000" dirty="0" err="1"/>
                        <a:t>føringer</a:t>
                      </a:r>
                      <a:r>
                        <a:rPr lang="en-US" sz="1000" dirty="0"/>
                        <a:t> for </a:t>
                      </a:r>
                      <a:r>
                        <a:rPr lang="en-US" sz="1000" dirty="0" err="1"/>
                        <a:t>bekledning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på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jobb</a:t>
                      </a:r>
                      <a:r>
                        <a:rPr lang="en-US" sz="10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HR </a:t>
                      </a:r>
                      <a:r>
                        <a:rPr lang="en-US" sz="1000" dirty="0" err="1"/>
                        <a:t>gjennomfører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trening</a:t>
                      </a:r>
                      <a:r>
                        <a:rPr lang="en-US" sz="1000" dirty="0"/>
                        <a:t> med </a:t>
                      </a:r>
                      <a:r>
                        <a:rPr lang="en-US" sz="1000" dirty="0" err="1"/>
                        <a:t>ledere</a:t>
                      </a:r>
                      <a:r>
                        <a:rPr lang="en-US" sz="1000" dirty="0"/>
                        <a:t> for å </a:t>
                      </a:r>
                      <a:r>
                        <a:rPr lang="en-US" sz="1000" dirty="0" err="1"/>
                        <a:t>bevisstgjøre</a:t>
                      </a:r>
                      <a:r>
                        <a:rPr lang="en-US" sz="1000" dirty="0"/>
                        <a:t> om </a:t>
                      </a:r>
                      <a:r>
                        <a:rPr lang="en-US" sz="1000" dirty="0" err="1"/>
                        <a:t>fallhindre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rekruttering</a:t>
                      </a:r>
                      <a:r>
                        <a:rPr lang="en-US" sz="1000" dirty="0"/>
                        <a:t>. HR </a:t>
                      </a:r>
                      <a:r>
                        <a:rPr lang="en-US" sz="1000" dirty="0" err="1"/>
                        <a:t>gjennomgår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personalhåndbok</a:t>
                      </a:r>
                      <a:r>
                        <a:rPr lang="en-US" sz="10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Mangfold</a:t>
                      </a:r>
                      <a:r>
                        <a:rPr lang="en-US" sz="1000" dirty="0"/>
                        <a:t> av </a:t>
                      </a:r>
                      <a:r>
                        <a:rPr lang="en-US" sz="1000" dirty="0" err="1"/>
                        <a:t>ansatte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Kurs med Lauren  (Atlanta).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11794"/>
                  </a:ext>
                </a:extLst>
              </a:tr>
              <a:tr h="84993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24242"/>
                  </a:ext>
                </a:extLst>
              </a:tr>
              <a:tr h="84993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861"/>
                  </a:ext>
                </a:extLst>
              </a:tr>
              <a:tr h="84993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3026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765C8-D05A-40D9-BE77-84F17BF8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5047-6FB7-494D-BAC3-665D1B35CF72}" type="datetime1">
              <a:rPr lang="nb-NO" smtClean="0"/>
              <a:t>17.01.2025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305E5-6247-4AC6-BBC3-D17E44C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37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7296-95BC-4AD4-9232-F31C33D5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Report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F7CA0B-4843-4510-A8C5-2E2652492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94565"/>
              </p:ext>
            </p:extLst>
          </p:nvPr>
        </p:nvGraphicFramePr>
        <p:xfrm>
          <a:off x="2179178" y="1726250"/>
          <a:ext cx="8263785" cy="3341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8877">
                  <a:extLst>
                    <a:ext uri="{9D8B030D-6E8A-4147-A177-3AD203B41FA5}">
                      <a16:colId xmlns:a16="http://schemas.microsoft.com/office/drawing/2014/main" val="1786480523"/>
                    </a:ext>
                  </a:extLst>
                </a:gridCol>
                <a:gridCol w="1346639">
                  <a:extLst>
                    <a:ext uri="{9D8B030D-6E8A-4147-A177-3AD203B41FA5}">
                      <a16:colId xmlns:a16="http://schemas.microsoft.com/office/drawing/2014/main" val="4062745234"/>
                    </a:ext>
                  </a:extLst>
                </a:gridCol>
                <a:gridCol w="1188211">
                  <a:extLst>
                    <a:ext uri="{9D8B030D-6E8A-4147-A177-3AD203B41FA5}">
                      <a16:colId xmlns:a16="http://schemas.microsoft.com/office/drawing/2014/main" val="215561183"/>
                    </a:ext>
                  </a:extLst>
                </a:gridCol>
                <a:gridCol w="1029782">
                  <a:extLst>
                    <a:ext uri="{9D8B030D-6E8A-4147-A177-3AD203B41FA5}">
                      <a16:colId xmlns:a16="http://schemas.microsoft.com/office/drawing/2014/main" val="462404467"/>
                    </a:ext>
                  </a:extLst>
                </a:gridCol>
                <a:gridCol w="1029782">
                  <a:extLst>
                    <a:ext uri="{9D8B030D-6E8A-4147-A177-3AD203B41FA5}">
                      <a16:colId xmlns:a16="http://schemas.microsoft.com/office/drawing/2014/main" val="2606034676"/>
                    </a:ext>
                  </a:extLst>
                </a:gridCol>
                <a:gridCol w="980494">
                  <a:extLst>
                    <a:ext uri="{9D8B030D-6E8A-4147-A177-3AD203B41FA5}">
                      <a16:colId xmlns:a16="http://schemas.microsoft.com/office/drawing/2014/main" val="1943723692"/>
                    </a:ext>
                  </a:extLst>
                </a:gridCol>
              </a:tblGrid>
              <a:tr h="30607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Hierarchy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HEADCOUNT 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PAY GAP 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475505"/>
                  </a:ext>
                </a:extLst>
              </a:tr>
              <a:tr h="306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Male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Female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Male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Female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Gap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498140"/>
                  </a:ext>
                </a:extLst>
              </a:tr>
              <a:tr h="641610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Professional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7558262"/>
                  </a:ext>
                </a:extLst>
              </a:tr>
              <a:tr h="641610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Manager/Senior professional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1497037"/>
                  </a:ext>
                </a:extLst>
              </a:tr>
              <a:tr h="977148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Directors, Vice Presidents and MDs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355038"/>
                  </a:ext>
                </a:extLst>
              </a:tr>
              <a:tr h="468894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Grand Total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721879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D3284-3CED-40D0-BEDF-AAF0757E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5047-6FB7-494D-BAC3-665D1B35CF72}" type="datetime1">
              <a:rPr lang="en-US" smtClean="0"/>
              <a:t>1/17/2025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BC1B3-82E2-43C9-891E-487A7102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2B327EF-81F0-4596-97B3-17F0E40B9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13687" y="-206783"/>
            <a:ext cx="14105687" cy="66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E4A38-D118-4D76-A24A-A9F7242F54FA}"/>
              </a:ext>
            </a:extLst>
          </p:cNvPr>
          <p:cNvSpPr txBox="1"/>
          <p:nvPr/>
        </p:nvSpPr>
        <p:spPr>
          <a:xfrm>
            <a:off x="2264635" y="5349667"/>
            <a:ext cx="6246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Please note that G2 Ocean AS is a small Company and it is therefore not possible to report on each job grade instead of job hierarchy which would be more ideal. A few outliers due to historical reasons may affect the report. CEO is not part of the data. Part time employees not part of the data.</a:t>
            </a:r>
          </a:p>
        </p:txBody>
      </p:sp>
    </p:spTree>
    <p:extLst>
      <p:ext uri="{BB962C8B-B14F-4D97-AF65-F5344CB8AC3E}">
        <p14:creationId xmlns:p14="http://schemas.microsoft.com/office/powerpoint/2010/main" val="39749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565C-FE5F-4C31-BB60-5465F100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Lønns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arbeidsvilkår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765C8-D05A-40D9-BE77-84F17BF8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5047-6FB7-494D-BAC3-665D1B35CF72}" type="datetime1">
              <a:rPr lang="en-US" smtClean="0"/>
              <a:t>1/17/2025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305E5-6247-4AC6-BBC3-D17E44C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8A4A0C-7EDE-413F-B171-8CBF28A9D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648418E2-56CF-495A-AB6B-F40928CA8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87027"/>
              </p:ext>
            </p:extLst>
          </p:nvPr>
        </p:nvGraphicFramePr>
        <p:xfrm>
          <a:off x="167780" y="1019174"/>
          <a:ext cx="11853639" cy="599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377">
                  <a:extLst>
                    <a:ext uri="{9D8B030D-6E8A-4147-A177-3AD203B41FA5}">
                      <a16:colId xmlns:a16="http://schemas.microsoft.com/office/drawing/2014/main" val="4122473702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181920216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2681799288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2666441297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396596131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3011940735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342337609"/>
                    </a:ext>
                  </a:extLst>
                </a:gridCol>
              </a:tblGrid>
              <a:tr h="1008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Risiko</a:t>
                      </a:r>
                      <a:r>
                        <a:rPr lang="en-US" sz="1400" dirty="0"/>
                        <a:t> for </a:t>
                      </a:r>
                      <a:r>
                        <a:rPr lang="en-US" sz="1400" dirty="0" err="1"/>
                        <a:t>diskriminering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og</a:t>
                      </a:r>
                      <a:r>
                        <a:rPr lang="en-US" sz="1400" dirty="0"/>
                        <a:t> hinder for </a:t>
                      </a:r>
                      <a:r>
                        <a:rPr lang="en-US" sz="1400" dirty="0" err="1"/>
                        <a:t>likestilling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Årsaker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bakgrunn</a:t>
                      </a:r>
                      <a:r>
                        <a:rPr lang="en-US" sz="1400" dirty="0"/>
                        <a:t> for </a:t>
                      </a:r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Mål</a:t>
                      </a:r>
                      <a:r>
                        <a:rPr lang="en-US" sz="1400" dirty="0"/>
                        <a:t> for </a:t>
                      </a:r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Ansvarlig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Evaluere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resultat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99020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r>
                        <a:rPr lang="en-US" sz="900" dirty="0"/>
                        <a:t>At </a:t>
                      </a:r>
                      <a:r>
                        <a:rPr lang="en-US" sz="900" dirty="0" err="1"/>
                        <a:t>menn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tjener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mer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enn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kvinner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i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samme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stillingskategori</a:t>
                      </a:r>
                      <a:r>
                        <a:rPr lang="en-US" sz="900" dirty="0"/>
                        <a:t>/</a:t>
                      </a:r>
                      <a:r>
                        <a:rPr lang="en-US" sz="900" dirty="0" err="1"/>
                        <a:t>nivå</a:t>
                      </a:r>
                      <a:r>
                        <a:rPr lang="en-US" sz="9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Pay gap </a:t>
                      </a:r>
                      <a:r>
                        <a:rPr lang="en-US" sz="900" dirty="0" err="1"/>
                        <a:t>i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noen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stillingskategorier</a:t>
                      </a:r>
                      <a:r>
                        <a:rPr lang="en-US" sz="900" dirty="0"/>
                        <a:t>. </a:t>
                      </a:r>
                      <a:r>
                        <a:rPr lang="en-US" sz="900" dirty="0" err="1"/>
                        <a:t>Årsaker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skyldes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ansiennitet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og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historiske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årsaker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Fokus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på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lik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lønn</a:t>
                      </a:r>
                      <a:r>
                        <a:rPr lang="en-US" sz="900" dirty="0"/>
                        <a:t> for </a:t>
                      </a:r>
                      <a:r>
                        <a:rPr lang="en-US" sz="900" dirty="0" err="1"/>
                        <a:t>likt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arbeid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i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lønnsjusteringsprosesser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Lik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lønn</a:t>
                      </a:r>
                      <a:r>
                        <a:rPr lang="en-US" sz="900" dirty="0"/>
                        <a:t> for </a:t>
                      </a:r>
                      <a:r>
                        <a:rPr lang="en-US" sz="900" dirty="0" err="1"/>
                        <a:t>likt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arbeid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Påbegynt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 Har </a:t>
                      </a:r>
                      <a:r>
                        <a:rPr lang="en-US" sz="900" dirty="0" err="1"/>
                        <a:t>i</a:t>
                      </a:r>
                      <a:r>
                        <a:rPr lang="en-US" sz="900" dirty="0"/>
                        <a:t> 2024 </a:t>
                      </a:r>
                      <a:r>
                        <a:rPr lang="en-US" sz="900" dirty="0" err="1"/>
                        <a:t>lykkes</a:t>
                      </a:r>
                      <a:r>
                        <a:rPr lang="en-US" sz="900" dirty="0"/>
                        <a:t> med å </a:t>
                      </a:r>
                      <a:r>
                        <a:rPr lang="en-US" sz="900" dirty="0" err="1"/>
                        <a:t>redusere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gapet</a:t>
                      </a:r>
                      <a:r>
                        <a:rPr lang="en-US" sz="900" dirty="0"/>
                        <a:t> for professionals  </a:t>
                      </a:r>
                      <a:r>
                        <a:rPr lang="en-US" sz="900" dirty="0" err="1"/>
                        <a:t>i</a:t>
                      </a:r>
                      <a:r>
                        <a:rPr lang="en-US" sz="900" dirty="0"/>
                        <a:t> Norge (6% </a:t>
                      </a:r>
                      <a:r>
                        <a:rPr lang="en-US" sz="900" dirty="0" err="1"/>
                        <a:t>mindre</a:t>
                      </a:r>
                      <a:r>
                        <a:rPr lang="en-US" sz="900" dirty="0"/>
                        <a:t> gap </a:t>
                      </a:r>
                      <a:r>
                        <a:rPr lang="en-US" sz="900" dirty="0" err="1"/>
                        <a:t>enn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i</a:t>
                      </a:r>
                      <a:r>
                        <a:rPr lang="en-US" sz="900" dirty="0"/>
                        <a:t>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748792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r>
                        <a:rPr lang="en-US" sz="900" dirty="0"/>
                        <a:t>At </a:t>
                      </a:r>
                      <a:r>
                        <a:rPr lang="en-US" sz="900" dirty="0" err="1"/>
                        <a:t>permisjon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gjør</a:t>
                      </a:r>
                      <a:r>
                        <a:rPr lang="en-US" sz="900" dirty="0"/>
                        <a:t> at </a:t>
                      </a:r>
                      <a:r>
                        <a:rPr lang="en-US" sz="900" dirty="0" err="1"/>
                        <a:t>kvinner</a:t>
                      </a:r>
                      <a:r>
                        <a:rPr lang="en-US" sz="900" dirty="0"/>
                        <a:t> faller </a:t>
                      </a:r>
                      <a:r>
                        <a:rPr lang="en-US" sz="900" dirty="0" err="1"/>
                        <a:t>bakpå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i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lønnsutviklingen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Dette er </a:t>
                      </a:r>
                      <a:r>
                        <a:rPr lang="en-US" sz="900" dirty="0" err="1"/>
                        <a:t>noe</a:t>
                      </a:r>
                      <a:r>
                        <a:rPr lang="en-US" sz="900" dirty="0"/>
                        <a:t> man </a:t>
                      </a:r>
                      <a:r>
                        <a:rPr lang="en-US" sz="900" dirty="0" err="1"/>
                        <a:t>hører</a:t>
                      </a:r>
                      <a:r>
                        <a:rPr lang="en-US" sz="900" dirty="0"/>
                        <a:t> om I </a:t>
                      </a:r>
                      <a:r>
                        <a:rPr lang="en-US" sz="900" dirty="0" err="1"/>
                        <a:t>samfunnsdebatten</a:t>
                      </a:r>
                      <a:r>
                        <a:rPr lang="en-US" sz="9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/>
                        <a:t>Tidligere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lønnsprosesser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har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hatt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føringer</a:t>
                      </a:r>
                      <a:r>
                        <a:rPr lang="en-US" sz="900" dirty="0"/>
                        <a:t> for </a:t>
                      </a:r>
                      <a:r>
                        <a:rPr lang="en-US" sz="900" dirty="0" err="1"/>
                        <a:t>lønnsjustering</a:t>
                      </a:r>
                      <a:r>
                        <a:rPr lang="en-US" sz="900" dirty="0"/>
                        <a:t> for </a:t>
                      </a:r>
                      <a:r>
                        <a:rPr lang="en-US" sz="900" dirty="0" err="1"/>
                        <a:t>ansatte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som</a:t>
                      </a:r>
                      <a:r>
                        <a:rPr lang="en-US" sz="900" dirty="0"/>
                        <a:t> er </a:t>
                      </a:r>
                      <a:r>
                        <a:rPr lang="en-US" sz="900" dirty="0" err="1"/>
                        <a:t>i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permisjon</a:t>
                      </a:r>
                      <a:r>
                        <a:rPr lang="en-US" sz="900" dirty="0"/>
                        <a:t> for å </a:t>
                      </a:r>
                      <a:r>
                        <a:rPr lang="en-US" sz="900" dirty="0" err="1"/>
                        <a:t>sørge</a:t>
                      </a:r>
                      <a:r>
                        <a:rPr lang="en-US" sz="900" dirty="0"/>
                        <a:t> for at de </a:t>
                      </a:r>
                      <a:r>
                        <a:rPr lang="en-US" sz="900" dirty="0" err="1"/>
                        <a:t>også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få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lønnskøkning</a:t>
                      </a:r>
                      <a:r>
                        <a:rPr lang="en-US" sz="900" dirty="0"/>
                        <a:t>: “Employees who are on </a:t>
                      </a:r>
                      <a:r>
                        <a:rPr lang="en-US" sz="900" u="sng" dirty="0"/>
                        <a:t>statutory leaves </a:t>
                      </a:r>
                      <a:r>
                        <a:rPr lang="en-US" sz="900" dirty="0"/>
                        <a:t>should have the inflationary increase, but effective from as applicable in that country.”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At </a:t>
                      </a:r>
                      <a:r>
                        <a:rPr lang="en-US" sz="900" dirty="0" err="1"/>
                        <a:t>kvinner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ikke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skal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komme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ugunstig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ut</a:t>
                      </a:r>
                      <a:r>
                        <a:rPr lang="en-US" sz="900" dirty="0"/>
                        <a:t> av å </a:t>
                      </a:r>
                      <a:r>
                        <a:rPr lang="en-US" sz="900" dirty="0" err="1"/>
                        <a:t>være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i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permisjon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Påbegynt</a:t>
                      </a:r>
                      <a:r>
                        <a:rPr lang="en-US" sz="900" dirty="0"/>
                        <a:t>, men </a:t>
                      </a:r>
                      <a:r>
                        <a:rPr lang="en-US" sz="900" dirty="0" err="1"/>
                        <a:t>mulighet</a:t>
                      </a:r>
                      <a:r>
                        <a:rPr lang="en-US" sz="900" dirty="0"/>
                        <a:t> for </a:t>
                      </a:r>
                      <a:r>
                        <a:rPr lang="en-US" sz="900" dirty="0" err="1"/>
                        <a:t>flere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tiltak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11794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24242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861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3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12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565C-FE5F-4C31-BB60-5465F100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Forfremmelse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765C8-D05A-40D9-BE77-84F17BF8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5047-6FB7-494D-BAC3-665D1B35CF72}" type="datetime1">
              <a:rPr lang="en-US" smtClean="0"/>
              <a:t>1/17/2025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305E5-6247-4AC6-BBC3-D17E44C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AC3640-720E-419C-92A1-499A85BB9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7828434-61EF-4B59-B04D-F8052B9B3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278804"/>
              </p:ext>
            </p:extLst>
          </p:nvPr>
        </p:nvGraphicFramePr>
        <p:xfrm>
          <a:off x="167780" y="1019174"/>
          <a:ext cx="11853639" cy="544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377">
                  <a:extLst>
                    <a:ext uri="{9D8B030D-6E8A-4147-A177-3AD203B41FA5}">
                      <a16:colId xmlns:a16="http://schemas.microsoft.com/office/drawing/2014/main" val="4122473702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181920216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2681799288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2666441297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396596131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3011940735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342337609"/>
                    </a:ext>
                  </a:extLst>
                </a:gridCol>
              </a:tblGrid>
              <a:tr h="1008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Risiko for </a:t>
                      </a:r>
                      <a:r>
                        <a:rPr lang="en-US" sz="1400" dirty="0" err="1"/>
                        <a:t>diskriminering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og</a:t>
                      </a:r>
                      <a:r>
                        <a:rPr lang="en-US" sz="1400" dirty="0"/>
                        <a:t> hinder for </a:t>
                      </a:r>
                      <a:r>
                        <a:rPr lang="en-US" sz="1400" dirty="0" err="1"/>
                        <a:t>likestilling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Årsaker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bakgrunn</a:t>
                      </a:r>
                      <a:r>
                        <a:rPr lang="en-US" sz="1400" dirty="0"/>
                        <a:t> for </a:t>
                      </a:r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Mål</a:t>
                      </a:r>
                      <a:r>
                        <a:rPr lang="en-US" sz="1400" dirty="0"/>
                        <a:t> for </a:t>
                      </a:r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Ansvarlig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Evaluere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resultat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99020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r>
                        <a:rPr lang="en-US" sz="900" dirty="0"/>
                        <a:t>At </a:t>
                      </a:r>
                      <a:r>
                        <a:rPr lang="en-US" sz="900" dirty="0" err="1"/>
                        <a:t>forfremmelse</a:t>
                      </a:r>
                      <a:r>
                        <a:rPr lang="en-US" sz="900" dirty="0"/>
                        <a:t> er </a:t>
                      </a:r>
                      <a:r>
                        <a:rPr lang="en-US" sz="900" dirty="0" err="1"/>
                        <a:t>påvirket</a:t>
                      </a:r>
                      <a:r>
                        <a:rPr lang="en-US" sz="900" dirty="0"/>
                        <a:t> av bias (</a:t>
                      </a:r>
                      <a:r>
                        <a:rPr lang="en-US" sz="900" dirty="0" err="1"/>
                        <a:t>likhetseffekt</a:t>
                      </a:r>
                      <a:r>
                        <a:rPr lang="en-US" sz="900" dirty="0"/>
                        <a:t>, </a:t>
                      </a:r>
                      <a:r>
                        <a:rPr lang="en-US" sz="900" dirty="0" err="1"/>
                        <a:t>haloeffekt</a:t>
                      </a:r>
                      <a:r>
                        <a:rPr lang="en-US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Fokus </a:t>
                      </a:r>
                      <a:r>
                        <a:rPr lang="en-US" sz="900" dirty="0" err="1"/>
                        <a:t>på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kriterier</a:t>
                      </a:r>
                      <a:r>
                        <a:rPr lang="en-US" sz="900" dirty="0"/>
                        <a:t> for </a:t>
                      </a:r>
                      <a:r>
                        <a:rPr lang="en-US" sz="900" dirty="0" err="1"/>
                        <a:t>forfremmelse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 dirty="0">
                          <a:latin typeface="Lato"/>
                        </a:rPr>
                        <a:t>Ved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forfremmelse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avholdes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diskusjonsmøter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med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fokus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på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at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personen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forfremmes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da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han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/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hun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har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egendkapene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som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kreves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I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rollen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heller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enn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at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dette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er </a:t>
                      </a:r>
                      <a:r>
                        <a:rPr lang="en-US" sz="900" b="0" i="0" u="none" strike="noStrike" noProof="0" dirty="0" err="1">
                          <a:latin typeface="Lato"/>
                        </a:rPr>
                        <a:t>påvirket</a:t>
                      </a:r>
                      <a:r>
                        <a:rPr lang="en-US" sz="900" b="0" i="0" u="none" strike="noStrike" noProof="0" dirty="0">
                          <a:latin typeface="Lato"/>
                        </a:rPr>
                        <a:t> av bias.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At alle </a:t>
                      </a:r>
                      <a:r>
                        <a:rPr lang="en-US" sz="900" dirty="0" err="1"/>
                        <a:t>forfremmelser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skal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være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basert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på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en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formell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prosess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som</a:t>
                      </a:r>
                      <a:r>
                        <a:rPr lang="en-US" sz="900" dirty="0"/>
                        <a:t> er </a:t>
                      </a:r>
                      <a:r>
                        <a:rPr lang="en-US" sz="900" dirty="0" err="1"/>
                        <a:t>lik</a:t>
                      </a:r>
                      <a:r>
                        <a:rPr lang="en-US" sz="900" dirty="0"/>
                        <a:t> for alle </a:t>
                      </a:r>
                      <a:r>
                        <a:rPr lang="en-US" sz="900" dirty="0" err="1"/>
                        <a:t>stillinger</a:t>
                      </a:r>
                      <a:r>
                        <a:rPr lang="en-US" sz="9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748792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11794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24242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861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3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0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565C-FE5F-4C31-BB60-5465F100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Utviklingsmuligheter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765C8-D05A-40D9-BE77-84F17BF8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5047-6FB7-494D-BAC3-665D1B35CF72}" type="datetime1">
              <a:rPr lang="en-US" smtClean="0"/>
              <a:t>1/17/2025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305E5-6247-4AC6-BBC3-D17E44C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71738A-718E-4663-B10B-EC499F0E3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7AA44C31-D9DA-4D36-A260-DE0A691660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164463"/>
              </p:ext>
            </p:extLst>
          </p:nvPr>
        </p:nvGraphicFramePr>
        <p:xfrm>
          <a:off x="167780" y="700392"/>
          <a:ext cx="11853639" cy="640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377">
                  <a:extLst>
                    <a:ext uri="{9D8B030D-6E8A-4147-A177-3AD203B41FA5}">
                      <a16:colId xmlns:a16="http://schemas.microsoft.com/office/drawing/2014/main" val="4122473702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181920216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2681799288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2666441297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396596131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3011940735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342337609"/>
                    </a:ext>
                  </a:extLst>
                </a:gridCol>
              </a:tblGrid>
              <a:tr h="1008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Risiko for </a:t>
                      </a:r>
                      <a:r>
                        <a:rPr lang="en-US" sz="1400" dirty="0" err="1"/>
                        <a:t>diskriminering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og</a:t>
                      </a:r>
                      <a:r>
                        <a:rPr lang="en-US" sz="1400" dirty="0"/>
                        <a:t> hinder for </a:t>
                      </a:r>
                      <a:r>
                        <a:rPr lang="en-US" sz="1400" dirty="0" err="1"/>
                        <a:t>likestilling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Årsaker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bakgrunn</a:t>
                      </a:r>
                      <a:r>
                        <a:rPr lang="en-US" sz="1400" dirty="0"/>
                        <a:t> for </a:t>
                      </a:r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Mål</a:t>
                      </a:r>
                      <a:r>
                        <a:rPr lang="en-US" sz="1400" dirty="0"/>
                        <a:t> for </a:t>
                      </a:r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Ansvarlig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Evaluere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resultat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99020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r>
                        <a:rPr lang="en-US" sz="900" dirty="0"/>
                        <a:t>Tilby </a:t>
                      </a:r>
                      <a:r>
                        <a:rPr lang="en-US" sz="900" dirty="0" err="1"/>
                        <a:t>sommerjobber</a:t>
                      </a:r>
                      <a:r>
                        <a:rPr lang="en-US" sz="900" dirty="0"/>
                        <a:t>, </a:t>
                      </a:r>
                      <a:r>
                        <a:rPr lang="en-US" sz="900" dirty="0" err="1"/>
                        <a:t>praksis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og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arbeidstrening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til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personer</a:t>
                      </a:r>
                      <a:r>
                        <a:rPr lang="en-US" sz="900" dirty="0"/>
                        <a:t> av </a:t>
                      </a:r>
                      <a:r>
                        <a:rPr lang="en-US" sz="900" dirty="0" err="1"/>
                        <a:t>ulik</a:t>
                      </a:r>
                      <a:r>
                        <a:rPr lang="en-US" sz="900" dirty="0"/>
                        <a:t> alder, </a:t>
                      </a:r>
                      <a:r>
                        <a:rPr lang="en-US" sz="900" dirty="0" err="1"/>
                        <a:t>kjønn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og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etnisitet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Per </a:t>
                      </a:r>
                      <a:r>
                        <a:rPr lang="en-US" sz="900" dirty="0" err="1"/>
                        <a:t>nå</a:t>
                      </a:r>
                      <a:r>
                        <a:rPr lang="en-US" sz="900" dirty="0"/>
                        <a:t> er 28% av </a:t>
                      </a:r>
                      <a:r>
                        <a:rPr lang="en-US" sz="900" dirty="0" err="1"/>
                        <a:t>våre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ansatte</a:t>
                      </a:r>
                      <a:r>
                        <a:rPr lang="en-US" sz="900" dirty="0"/>
                        <a:t> I Norge  </a:t>
                      </a:r>
                      <a:r>
                        <a:rPr lang="en-US" sz="900" dirty="0" err="1"/>
                        <a:t>utenlandske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og</a:t>
                      </a:r>
                      <a:r>
                        <a:rPr lang="en-US" sz="900" dirty="0"/>
                        <a:t> 31% er </a:t>
                      </a:r>
                      <a:r>
                        <a:rPr lang="en-US" sz="900" dirty="0" err="1"/>
                        <a:t>kvinner</a:t>
                      </a:r>
                      <a:r>
                        <a:rPr lang="en-US" sz="9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Øke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andelen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kvinnelige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ansatte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og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ansatte</a:t>
                      </a:r>
                      <a:r>
                        <a:rPr lang="en-US" sz="900" dirty="0"/>
                        <a:t> med </a:t>
                      </a:r>
                      <a:r>
                        <a:rPr lang="en-US" sz="900" dirty="0" err="1"/>
                        <a:t>innvandrerbakgrunn</a:t>
                      </a:r>
                      <a:r>
                        <a:rPr lang="en-US" sz="9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Påbegynt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Vi </a:t>
                      </a:r>
                      <a:r>
                        <a:rPr lang="en-US" sz="900" dirty="0" err="1"/>
                        <a:t>har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hatt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fokus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på</a:t>
                      </a:r>
                      <a:r>
                        <a:rPr lang="en-US" sz="900" dirty="0"/>
                        <a:t> å </a:t>
                      </a:r>
                      <a:r>
                        <a:rPr lang="en-US" sz="900" dirty="0" err="1"/>
                        <a:t>invitere</a:t>
                      </a:r>
                      <a:r>
                        <a:rPr lang="en-US" sz="900" dirty="0"/>
                        <a:t> </a:t>
                      </a:r>
                      <a:r>
                        <a:rPr lang="en-US" sz="900" dirty="0" err="1"/>
                        <a:t>kvinner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til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intervju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samt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tidligere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hatt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inne</a:t>
                      </a:r>
                      <a:r>
                        <a:rPr lang="en-US" sz="900" dirty="0"/>
                        <a:t> person </a:t>
                      </a:r>
                      <a:r>
                        <a:rPr lang="en-US" sz="900" dirty="0" err="1"/>
                        <a:t>på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arbeidstrening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som</a:t>
                      </a:r>
                      <a:r>
                        <a:rPr lang="en-US" sz="900" dirty="0"/>
                        <a:t> var </a:t>
                      </a:r>
                      <a:r>
                        <a:rPr lang="en-US" sz="900" dirty="0" err="1"/>
                        <a:t>innvandrer</a:t>
                      </a:r>
                      <a:r>
                        <a:rPr lang="en-US" sz="900" dirty="0"/>
                        <a:t>. 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/>
                        <a:t>For 2024 I Norge </a:t>
                      </a:r>
                      <a:r>
                        <a:rPr lang="en-US" sz="900" dirty="0" err="1"/>
                        <a:t>har</a:t>
                      </a:r>
                      <a:r>
                        <a:rPr lang="en-US" sz="900" dirty="0"/>
                        <a:t> 29% av de vi </a:t>
                      </a:r>
                      <a:r>
                        <a:rPr lang="en-US" sz="900" dirty="0" err="1"/>
                        <a:t>har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ansatt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vært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utenlandske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og</a:t>
                      </a:r>
                      <a:r>
                        <a:rPr lang="en-US" sz="900" dirty="0"/>
                        <a:t> 0% </a:t>
                      </a:r>
                      <a:r>
                        <a:rPr lang="en-US" sz="900" dirty="0" err="1"/>
                        <a:t>har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vært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kvinner</a:t>
                      </a:r>
                      <a:r>
                        <a:rPr lang="en-US" sz="900" dirty="0"/>
                        <a:t>.</a:t>
                      </a:r>
                    </a:p>
                    <a:p>
                      <a:endParaRPr lang="en-US" sz="900" dirty="0"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en-US" sz="900" dirty="0"/>
                        <a:t>I 2024 </a:t>
                      </a:r>
                      <a:r>
                        <a:rPr lang="en-US" sz="900" dirty="0" err="1"/>
                        <a:t>har</a:t>
                      </a:r>
                      <a:r>
                        <a:rPr lang="en-US" sz="900" dirty="0"/>
                        <a:t> vi </a:t>
                      </a:r>
                      <a:r>
                        <a:rPr lang="en-US" sz="900" dirty="0" err="1"/>
                        <a:t>tilbudt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praksis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til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en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kvinnelig</a:t>
                      </a:r>
                      <a:r>
                        <a:rPr lang="en-US" sz="900"/>
                        <a:t>  student</a:t>
                      </a:r>
                      <a:r>
                        <a:rPr lang="en-US" sz="9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748792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r>
                        <a:rPr lang="en-US" sz="900" dirty="0"/>
                        <a:t>Relevant </a:t>
                      </a:r>
                      <a:r>
                        <a:rPr lang="en-US" sz="900" dirty="0" err="1"/>
                        <a:t>trening</a:t>
                      </a:r>
                      <a:r>
                        <a:rPr lang="en-US" sz="900" dirty="0"/>
                        <a:t> for alle </a:t>
                      </a:r>
                      <a:r>
                        <a:rPr lang="en-US" sz="900" dirty="0" err="1"/>
                        <a:t>ansatte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uavhengig</a:t>
                      </a:r>
                      <a:r>
                        <a:rPr lang="en-US" sz="900" dirty="0"/>
                        <a:t> av </a:t>
                      </a:r>
                      <a:r>
                        <a:rPr lang="en-US" sz="900" dirty="0" err="1"/>
                        <a:t>bakgrunn</a:t>
                      </a:r>
                      <a:r>
                        <a:rPr lang="en-US" sz="9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Fokus </a:t>
                      </a:r>
                      <a:r>
                        <a:rPr lang="en-US" sz="900" dirty="0" err="1"/>
                        <a:t>på</a:t>
                      </a:r>
                      <a:r>
                        <a:rPr lang="en-US" sz="900" dirty="0"/>
                        <a:t> FN </a:t>
                      </a:r>
                      <a:r>
                        <a:rPr lang="en-US" sz="900" dirty="0" err="1"/>
                        <a:t>sitt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bærekraftsmål</a:t>
                      </a:r>
                      <a:r>
                        <a:rPr lang="en-US" sz="900" dirty="0"/>
                        <a:t> om Quality Education.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Lansere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treningsplan</a:t>
                      </a:r>
                      <a:r>
                        <a:rPr lang="en-US" sz="900" dirty="0"/>
                        <a:t> for </a:t>
                      </a:r>
                      <a:r>
                        <a:rPr lang="en-US" sz="900" dirty="0" err="1"/>
                        <a:t>selskapet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i</a:t>
                      </a:r>
                      <a:r>
                        <a:rPr lang="en-US" sz="900" dirty="0"/>
                        <a:t> 2022.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High performing teams </a:t>
                      </a:r>
                      <a:r>
                        <a:rPr lang="en-US" sz="900" dirty="0" err="1"/>
                        <a:t>og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kompetanseløft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dirty="0"/>
                        <a:t>F</a:t>
                      </a:r>
                      <a:r>
                        <a:rPr lang="en-US" sz="900" dirty="0" err="1"/>
                        <a:t>erdig</a:t>
                      </a:r>
                      <a:r>
                        <a:rPr lang="en-US" sz="900" dirty="0"/>
                        <a:t>, men </a:t>
                      </a:r>
                      <a:r>
                        <a:rPr lang="en-US" sz="900" dirty="0" err="1"/>
                        <a:t>vil</a:t>
                      </a:r>
                      <a:r>
                        <a:rPr lang="en-US" sz="900" dirty="0"/>
                        <a:t> drives </a:t>
                      </a:r>
                      <a:r>
                        <a:rPr lang="en-US" sz="900" dirty="0" err="1"/>
                        <a:t>videre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dirty="0"/>
                        <a:t>Treningsplan var lansert i 2022 med det nye intranettet. G2 Ocean Academy har så langt blitt godt mottatt.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11794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r>
                        <a:rPr lang="en-US" sz="900" dirty="0" err="1"/>
                        <a:t>Budsjett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kan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begrense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mulighet</a:t>
                      </a:r>
                      <a:r>
                        <a:rPr lang="en-US" sz="900" dirty="0"/>
                        <a:t> for </a:t>
                      </a:r>
                      <a:r>
                        <a:rPr lang="en-US" sz="900" dirty="0" err="1"/>
                        <a:t>trening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24242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861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3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8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565C-FE5F-4C31-BB60-5465F100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Tilrettelegging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mulighet</a:t>
            </a:r>
            <a:r>
              <a:rPr lang="en-US" dirty="0"/>
              <a:t> for å </a:t>
            </a:r>
            <a:r>
              <a:rPr lang="en-US" dirty="0" err="1"/>
              <a:t>kombinere</a:t>
            </a:r>
            <a:r>
              <a:rPr lang="en-US" dirty="0"/>
              <a:t> </a:t>
            </a:r>
            <a:r>
              <a:rPr lang="en-US" dirty="0" err="1"/>
              <a:t>arbeid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familieliv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765C8-D05A-40D9-BE77-84F17BF8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5047-6FB7-494D-BAC3-665D1B35CF72}" type="datetime1">
              <a:rPr lang="en-US" smtClean="0"/>
              <a:t>1/17/2025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305E5-6247-4AC6-BBC3-D17E44C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522DD-E23F-4AB5-8211-BF47C0DA0E12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FBAF25-C12B-4EA7-B421-9C3940B4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76A76CEE-B32E-4A52-8653-157A3E07E7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381166"/>
              </p:ext>
            </p:extLst>
          </p:nvPr>
        </p:nvGraphicFramePr>
        <p:xfrm>
          <a:off x="167780" y="1019174"/>
          <a:ext cx="11853639" cy="5415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377">
                  <a:extLst>
                    <a:ext uri="{9D8B030D-6E8A-4147-A177-3AD203B41FA5}">
                      <a16:colId xmlns:a16="http://schemas.microsoft.com/office/drawing/2014/main" val="4122473702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181920216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2681799288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2666441297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396596131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3011940735"/>
                    </a:ext>
                  </a:extLst>
                </a:gridCol>
                <a:gridCol w="1693377">
                  <a:extLst>
                    <a:ext uri="{9D8B030D-6E8A-4147-A177-3AD203B41FA5}">
                      <a16:colId xmlns:a16="http://schemas.microsoft.com/office/drawing/2014/main" val="342337609"/>
                    </a:ext>
                  </a:extLst>
                </a:gridCol>
              </a:tblGrid>
              <a:tr h="1008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Risiko</a:t>
                      </a:r>
                      <a:r>
                        <a:rPr lang="en-US" sz="1400" dirty="0"/>
                        <a:t> for </a:t>
                      </a:r>
                      <a:r>
                        <a:rPr lang="en-US" sz="1400" dirty="0" err="1"/>
                        <a:t>diskriminering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og</a:t>
                      </a:r>
                      <a:r>
                        <a:rPr lang="en-US" sz="1400" dirty="0"/>
                        <a:t> hinder for </a:t>
                      </a:r>
                      <a:r>
                        <a:rPr lang="en-US" sz="1400" dirty="0" err="1"/>
                        <a:t>likestilling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Årsaker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bakgrunn</a:t>
                      </a:r>
                      <a:r>
                        <a:rPr lang="en-US" sz="1400" dirty="0"/>
                        <a:t> for </a:t>
                      </a:r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Mål</a:t>
                      </a:r>
                      <a:r>
                        <a:rPr lang="en-US" sz="1400" dirty="0"/>
                        <a:t> for </a:t>
                      </a:r>
                      <a:r>
                        <a:rPr lang="en-US" sz="1400" dirty="0" err="1"/>
                        <a:t>tiltak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Ansvarlig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Evaluere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resultat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99020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r>
                        <a:rPr lang="en-US" sz="900" dirty="0"/>
                        <a:t>At shipping er </a:t>
                      </a:r>
                      <a:r>
                        <a:rPr lang="en-US" sz="900" dirty="0" err="1"/>
                        <a:t>en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bransje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som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vanskeliggjør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kombinasjonen</a:t>
                      </a:r>
                      <a:r>
                        <a:rPr lang="en-US" sz="900" dirty="0"/>
                        <a:t> av </a:t>
                      </a:r>
                      <a:r>
                        <a:rPr lang="en-US" sz="900" dirty="0" err="1"/>
                        <a:t>arbied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og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familieliv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Ønsker</a:t>
                      </a:r>
                      <a:r>
                        <a:rPr lang="en-US" sz="900" dirty="0"/>
                        <a:t> å </a:t>
                      </a:r>
                      <a:r>
                        <a:rPr lang="en-US" sz="900" dirty="0" err="1"/>
                        <a:t>øke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andel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kvinneri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i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bransjen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Lansere</a:t>
                      </a:r>
                      <a:r>
                        <a:rPr lang="en-US" sz="900" dirty="0"/>
                        <a:t> flexible working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At </a:t>
                      </a:r>
                      <a:r>
                        <a:rPr lang="en-US" sz="900" dirty="0" err="1"/>
                        <a:t>andelen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kvinner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øker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til</a:t>
                      </a:r>
                      <a:r>
                        <a:rPr lang="en-US" sz="900" dirty="0"/>
                        <a:t>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Påbegynt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dirty="0"/>
                        <a:t>Flexible working policy har blitt lansert. </a:t>
                      </a:r>
                    </a:p>
                    <a:p>
                      <a:endParaRPr lang="nb-NO" sz="900" dirty="0"/>
                    </a:p>
                    <a:p>
                      <a:r>
                        <a:rPr lang="nb-NO" sz="900" dirty="0"/>
                        <a:t>Andelen kvinner i Norge er nå på 31%.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748792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11794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624242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861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3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75579"/>
      </p:ext>
    </p:extLst>
  </p:cSld>
  <p:clrMapOvr>
    <a:masterClrMapping/>
  </p:clrMapOvr>
</p:sld>
</file>

<file path=ppt/theme/theme1.xml><?xml version="1.0" encoding="utf-8"?>
<a:theme xmlns:a="http://schemas.openxmlformats.org/drawingml/2006/main" name="G2 Ocean 2021">
  <a:themeElements>
    <a:clrScheme name="Custom 1">
      <a:dk1>
        <a:srgbClr val="266764"/>
      </a:dk1>
      <a:lt1>
        <a:srgbClr val="FFFFFF"/>
      </a:lt1>
      <a:dk2>
        <a:srgbClr val="266764"/>
      </a:dk2>
      <a:lt2>
        <a:srgbClr val="FFFFFF"/>
      </a:lt2>
      <a:accent1>
        <a:srgbClr val="266764"/>
      </a:accent1>
      <a:accent2>
        <a:srgbClr val="66BCBC"/>
      </a:accent2>
      <a:accent3>
        <a:srgbClr val="F3935C"/>
      </a:accent3>
      <a:accent4>
        <a:srgbClr val="17161B"/>
      </a:accent4>
      <a:accent5>
        <a:srgbClr val="BFBFBF"/>
      </a:accent5>
      <a:accent6>
        <a:srgbClr val="A3D6D6"/>
      </a:accent6>
      <a:hlink>
        <a:srgbClr val="66BCBC"/>
      </a:hlink>
      <a:folHlink>
        <a:srgbClr val="F3935C"/>
      </a:folHlink>
    </a:clrScheme>
    <a:fontScheme name="G2 Ocean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2 Ocean 2021" id="{6CB4C9EB-627E-423C-902F-7828C6E39B05}" vid="{B28198BA-5616-48E5-8CEB-DED10971AA2F}"/>
    </a:ext>
  </a:extLst>
</a:theme>
</file>

<file path=ppt/theme/theme2.xml><?xml version="1.0" encoding="utf-8"?>
<a:theme xmlns:a="http://schemas.openxmlformats.org/drawingml/2006/main" name="Theme_G2 Ocean_BOD_2021">
  <a:themeElements>
    <a:clrScheme name="Custom 3">
      <a:dk1>
        <a:srgbClr val="171600"/>
      </a:dk1>
      <a:lt1>
        <a:srgbClr val="FFFFFF"/>
      </a:lt1>
      <a:dk2>
        <a:srgbClr val="7F7F7F"/>
      </a:dk2>
      <a:lt2>
        <a:srgbClr val="FFFFFF"/>
      </a:lt2>
      <a:accent1>
        <a:srgbClr val="266764"/>
      </a:accent1>
      <a:accent2>
        <a:srgbClr val="66BCBC"/>
      </a:accent2>
      <a:accent3>
        <a:srgbClr val="F3935C"/>
      </a:accent3>
      <a:accent4>
        <a:srgbClr val="17161B"/>
      </a:accent4>
      <a:accent5>
        <a:srgbClr val="BFBFBF"/>
      </a:accent5>
      <a:accent6>
        <a:srgbClr val="A3D6D6"/>
      </a:accent6>
      <a:hlink>
        <a:srgbClr val="0563C1"/>
      </a:hlink>
      <a:folHlink>
        <a:srgbClr val="954F72"/>
      </a:folHlink>
    </a:clrScheme>
    <a:fontScheme name="Custom 1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4000" dirty="0" smtClean="0">
            <a:solidFill>
              <a:schemeClr val="bg1">
                <a:lumMod val="95000"/>
              </a:schemeClr>
            </a:solidFill>
            <a:latin typeface="Montserrat" charset="0"/>
            <a:ea typeface="Montserrat" charset="0"/>
            <a:cs typeface="Montserra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_G2 Ocean_BOD_2021" id="{0B504B99-2795-4D2D-A5D7-4BD410481C37}" vid="{A70196EC-49B8-4433-89AD-5D9ED31B390C}"/>
    </a:ext>
  </a:extLst>
</a:theme>
</file>

<file path=ppt/theme/theme3.xml><?xml version="1.0" encoding="utf-8"?>
<a:theme xmlns:a="http://schemas.openxmlformats.org/drawingml/2006/main" name="Theme_G2O_GS_GB">
  <a:themeElements>
    <a:clrScheme name="Custom 3">
      <a:dk1>
        <a:srgbClr val="171600"/>
      </a:dk1>
      <a:lt1>
        <a:srgbClr val="FFFFFF"/>
      </a:lt1>
      <a:dk2>
        <a:srgbClr val="7F7F7F"/>
      </a:dk2>
      <a:lt2>
        <a:srgbClr val="FFFFFF"/>
      </a:lt2>
      <a:accent1>
        <a:srgbClr val="266764"/>
      </a:accent1>
      <a:accent2>
        <a:srgbClr val="66BCBC"/>
      </a:accent2>
      <a:accent3>
        <a:srgbClr val="F3935C"/>
      </a:accent3>
      <a:accent4>
        <a:srgbClr val="17161B"/>
      </a:accent4>
      <a:accent5>
        <a:srgbClr val="BFBFBF"/>
      </a:accent5>
      <a:accent6>
        <a:srgbClr val="A3D6D6"/>
      </a:accent6>
      <a:hlink>
        <a:srgbClr val="0563C1"/>
      </a:hlink>
      <a:folHlink>
        <a:srgbClr val="954F72"/>
      </a:folHlink>
    </a:clrScheme>
    <a:fontScheme name="Custom 1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4000" dirty="0" smtClean="0">
            <a:solidFill>
              <a:schemeClr val="bg1">
                <a:lumMod val="95000"/>
              </a:schemeClr>
            </a:solidFill>
            <a:latin typeface="Montserrat" charset="0"/>
            <a:ea typeface="Montserrat" charset="0"/>
            <a:cs typeface="Montserra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_G2O_GS_GB" id="{E2157216-272B-4972-A9E4-470F41D04673}" vid="{E2E6FDD5-F545-4BE0-BC96-1B9360E924D5}"/>
    </a:ext>
  </a:extLst>
</a:theme>
</file>

<file path=ppt/theme/theme4.xml><?xml version="1.0" encoding="utf-8"?>
<a:theme xmlns:a="http://schemas.openxmlformats.org/drawingml/2006/main" name="Theme_G2O_GB_GS">
  <a:themeElements>
    <a:clrScheme name="Custom 3">
      <a:dk1>
        <a:srgbClr val="171600"/>
      </a:dk1>
      <a:lt1>
        <a:srgbClr val="FFFFFF"/>
      </a:lt1>
      <a:dk2>
        <a:srgbClr val="7F7F7F"/>
      </a:dk2>
      <a:lt2>
        <a:srgbClr val="FFFFFF"/>
      </a:lt2>
      <a:accent1>
        <a:srgbClr val="266764"/>
      </a:accent1>
      <a:accent2>
        <a:srgbClr val="66BCBC"/>
      </a:accent2>
      <a:accent3>
        <a:srgbClr val="F3935C"/>
      </a:accent3>
      <a:accent4>
        <a:srgbClr val="17161B"/>
      </a:accent4>
      <a:accent5>
        <a:srgbClr val="BFBFBF"/>
      </a:accent5>
      <a:accent6>
        <a:srgbClr val="A3D6D6"/>
      </a:accent6>
      <a:hlink>
        <a:srgbClr val="0563C1"/>
      </a:hlink>
      <a:folHlink>
        <a:srgbClr val="954F72"/>
      </a:folHlink>
    </a:clrScheme>
    <a:fontScheme name="Custom 1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4000" dirty="0" smtClean="0">
            <a:solidFill>
              <a:schemeClr val="bg1">
                <a:lumMod val="95000"/>
              </a:schemeClr>
            </a:solidFill>
            <a:latin typeface="Montserrat" charset="0"/>
            <a:ea typeface="Montserrat" charset="0"/>
            <a:cs typeface="Montserra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_G2 Ocean_BOD_2021" id="{0B504B99-2795-4D2D-A5D7-4BD410481C37}" vid="{A70196EC-49B8-4433-89AD-5D9ED31B39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b90de0-dc2a-4bf8-b300-0e37825551dd">
      <UserInfo>
        <DisplayName>Martha Røed</DisplayName>
        <AccountId>21</AccountId>
        <AccountType/>
      </UserInfo>
      <UserInfo>
        <DisplayName>Øyvind Moster</DisplayName>
        <AccountId>57</AccountId>
        <AccountType/>
      </UserInfo>
      <UserInfo>
        <DisplayName>Marit Arctander</DisplayName>
        <AccountId>33</AccountId>
        <AccountType/>
      </UserInfo>
      <UserInfo>
        <DisplayName>Elizabeth Horn</DisplayName>
        <AccountId>56</AccountId>
        <AccountType/>
      </UserInfo>
    </SharedWithUsers>
    <TaxCatchAll xmlns="48b90de0-dc2a-4bf8-b300-0e37825551dd" xsi:nil="true"/>
    <lcf76f155ced4ddcb4097134ff3c332f xmlns="cbb9612a-3ca8-40eb-9f54-6836eeb3957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F8E15B9E36D489843AAA7DCE27B45" ma:contentTypeVersion="17" ma:contentTypeDescription="Create a new document." ma:contentTypeScope="" ma:versionID="8b271fde1ccbf020b37b008dc824a153">
  <xsd:schema xmlns:xsd="http://www.w3.org/2001/XMLSchema" xmlns:xs="http://www.w3.org/2001/XMLSchema" xmlns:p="http://schemas.microsoft.com/office/2006/metadata/properties" xmlns:ns2="cbb9612a-3ca8-40eb-9f54-6836eeb39572" xmlns:ns3="48b90de0-dc2a-4bf8-b300-0e37825551dd" targetNamespace="http://schemas.microsoft.com/office/2006/metadata/properties" ma:root="true" ma:fieldsID="528764a9b2f2c59209e00d4ebed28b8c" ns2:_="" ns3:_="">
    <xsd:import namespace="cbb9612a-3ca8-40eb-9f54-6836eeb39572"/>
    <xsd:import namespace="48b90de0-dc2a-4bf8-b300-0e3782555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9612a-3ca8-40eb-9f54-6836eeb39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553944-9f8c-4ea6-b6e5-e8f48cb3e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90de0-dc2a-4bf8-b300-0e3782555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17a3a2d-51b3-4e56-b65c-433c1a405476}" ma:internalName="TaxCatchAll" ma:showField="CatchAllData" ma:web="48b90de0-dc2a-4bf8-b300-0e3782555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658933-0BAD-4430-B34C-17D9B0328A26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48b90de0-dc2a-4bf8-b300-0e37825551dd"/>
    <ds:schemaRef ds:uri="http://purl.org/dc/terms/"/>
    <ds:schemaRef ds:uri="http://schemas.microsoft.com/office/infopath/2007/PartnerControls"/>
    <ds:schemaRef ds:uri="cbb9612a-3ca8-40eb-9f54-6836eeb39572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62BB11E-7932-4BC4-8980-C9297060AA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EA9B36-10AD-40C9-871C-573CE5AE7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b9612a-3ca8-40eb-9f54-6836eeb39572"/>
    <ds:schemaRef ds:uri="48b90de0-dc2a-4bf8-b300-0e3782555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2069</TotalTime>
  <Words>1024</Words>
  <Application>Microsoft Office PowerPoint</Application>
  <PresentationFormat>Widescreen</PresentationFormat>
  <Paragraphs>167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Corbel</vt:lpstr>
      <vt:lpstr>Lato</vt:lpstr>
      <vt:lpstr>Lato Heavy</vt:lpstr>
      <vt:lpstr>Playfair Display</vt:lpstr>
      <vt:lpstr>Playfair Display Black</vt:lpstr>
      <vt:lpstr>Wingdings</vt:lpstr>
      <vt:lpstr>G2 Ocean 2021</vt:lpstr>
      <vt:lpstr>Theme_G2 Ocean_BOD_2021</vt:lpstr>
      <vt:lpstr>Theme_G2O_GS_GB</vt:lpstr>
      <vt:lpstr>Theme_G2O_GB_GS</vt:lpstr>
      <vt:lpstr>Arbeidsgivers aktivitets- og redegjørelsesplikt</vt:lpstr>
      <vt:lpstr>ARP - Likestillings- og diskrimineringsloven § 26</vt:lpstr>
      <vt:lpstr>Fire-stegs arbeidsmetode</vt:lpstr>
      <vt:lpstr>Rekruttering</vt:lpstr>
      <vt:lpstr>2024 Report</vt:lpstr>
      <vt:lpstr>Lønns og arbeidsvilkår</vt:lpstr>
      <vt:lpstr>Forfremmelse</vt:lpstr>
      <vt:lpstr>Utviklingsmuligheter</vt:lpstr>
      <vt:lpstr>Tilrettelegging og mulighet for å kombinere arbeid og familieliv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Arbeidsgivers aktivitets- og redegjørelsesplikt</dc:title>
  <dc:creator>Eline Frydenlund Meyer</dc:creator>
  <cp:lastModifiedBy>Camilla Olsen</cp:lastModifiedBy>
  <cp:revision>45</cp:revision>
  <dcterms:created xsi:type="dcterms:W3CDTF">2021-10-27T08:09:23Z</dcterms:created>
  <dcterms:modified xsi:type="dcterms:W3CDTF">2025-01-17T13:39:40Z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0x0101000D5F8E15B9E36D489843AAA7DCE27B45</vt:lpwstr>
  </property>
  <property fmtid="{D5CDD505-2E9C-101B-9397-08002B2CF9AE}" pid="3" name="MediaServiceImageTags">
    <vt:lpwstr/>
  </property>
</Properties>
</file>